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Lst>
  <p:sldSz cy="5143500" cx="9144000"/>
  <p:notesSz cx="6858000" cy="9144000"/>
  <p:embeddedFontLst>
    <p:embeddedFont>
      <p:font typeface="Raleway"/>
      <p:regular r:id="rId140"/>
      <p:bold r:id="rId141"/>
      <p:italic r:id="rId142"/>
      <p:boldItalic r:id="rId143"/>
    </p:embeddedFont>
    <p:embeddedFont>
      <p:font typeface="EB Garamond"/>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CEB1BB-64FA-44B6-B2AB-693A21E06C5A}">
  <a:tblStyle styleId="{5DCEB1BB-64FA-44B6-B2AB-693A21E06C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3" Type="http://schemas.openxmlformats.org/officeDocument/2006/relationships/font" Target="fonts/Raleway-boldItalic.fntdata"/><Relationship Id="rId142" Type="http://schemas.openxmlformats.org/officeDocument/2006/relationships/font" Target="fonts/Raleway-italic.fntdata"/><Relationship Id="rId141" Type="http://schemas.openxmlformats.org/officeDocument/2006/relationships/font" Target="fonts/Raleway-bold.fntdata"/><Relationship Id="rId140" Type="http://schemas.openxmlformats.org/officeDocument/2006/relationships/font" Target="fonts/Raleway-regular.fntdata"/><Relationship Id="rId5" Type="http://schemas.openxmlformats.org/officeDocument/2006/relationships/slideMaster" Target="slideMasters/slideMaster1.xml"/><Relationship Id="rId147" Type="http://schemas.openxmlformats.org/officeDocument/2006/relationships/font" Target="fonts/EBGaramond-boldItalic.fntdata"/><Relationship Id="rId6" Type="http://schemas.openxmlformats.org/officeDocument/2006/relationships/slideMaster" Target="slideMasters/slideMaster2.xml"/><Relationship Id="rId146" Type="http://schemas.openxmlformats.org/officeDocument/2006/relationships/font" Target="fonts/EBGaramond-italic.fntdata"/><Relationship Id="rId7" Type="http://schemas.openxmlformats.org/officeDocument/2006/relationships/notesMaster" Target="notesMasters/notesMaster1.xml"/><Relationship Id="rId145" Type="http://schemas.openxmlformats.org/officeDocument/2006/relationships/font" Target="fonts/EBGaramond-bold.fntdata"/><Relationship Id="rId8" Type="http://schemas.openxmlformats.org/officeDocument/2006/relationships/slide" Target="slides/slide1.xml"/><Relationship Id="rId144" Type="http://schemas.openxmlformats.org/officeDocument/2006/relationships/font" Target="fonts/EBGaramond-regular.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3aae199c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b3aae199c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3aae199c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b3aae199c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b3aae199c8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b3aae199c8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b3aae199c8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b3aae199c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b3aae199c8_0_1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b3aae199c8_0_1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b3aae199c8_0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b3aae199c8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b3aae199c8_0_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b3aae199c8_0_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b3aae199c8_0_1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1b3aae199c8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b3aae199c8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b3aae199c8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b3aae199c8_0_2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b3aae199c8_0_2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b3aae199c8_0_2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b3aae199c8_0_2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b3aae199c8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b3aae199c8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3aae199c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3aae199c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b3aae199c8_0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1b3aae199c8_0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b3aae199c8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b3aae199c8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b3aae199c8_0_2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b3aae199c8_0_2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b3aae199c8_0_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b3aae199c8_0_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b3aae199c8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b3aae199c8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b3aae199c8_0_2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b3aae199c8_0_2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b3aae199c8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b3aae199c8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b3aae199c8_0_2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b3aae199c8_0_2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b3aae199c8_0_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b3aae199c8_0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b3aae199c8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b3aae199c8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b3aae199c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b3aae199c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b3aae199c8_0_2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b3aae199c8_0_2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b3aae199c8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b3aae199c8_0_2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b3aae199c8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b3aae199c8_0_2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1b3aae199c8_0_2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1b3aae199c8_0_2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b3aae199c8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1b3aae199c8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b3aae199c8_0_2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b3aae199c8_0_2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b3aae199c8_0_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b3aae199c8_0_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b3aae199c8_0_2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b3aae199c8_0_2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b3aae199c8_0_2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b3aae199c8_0_2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1b3aae199c8_0_2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1b3aae199c8_0_2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3aae199c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3aae199c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b3aae199c8_0_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b3aae199c8_0_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b3aae199c8_0_2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b3aae199c8_0_2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b3aae199c8_0_2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b3aae199c8_0_2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3aae199c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3aae199c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b3aae199c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b3aae199c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3aae199c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b3aae199c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3aae199c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b3aae199c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3aae199c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b3aae199c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b3aae199c8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b3aae199c8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b3aae199c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b3aae199c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3aae199c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3aae199c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3aae199c8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3aae199c8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3aae199c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b3aae199c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3aae199c8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3aae199c8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b3aae199c8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3aae199c8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b3aae199c8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b3aae199c8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b3aae199c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b3aae199c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b3aae199c8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3aae199c8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b3aae199c8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b3aae199c8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b3aae199c8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b3aae199c8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b3aae199c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b3aae199c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b3aae199c8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b3aae199c8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b3aae199c8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b3aae199c8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b3aae199c8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b3aae199c8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b3aae199c8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b3aae199c8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3aae199c8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3aae199c8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b3aae199c8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b3aae199c8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b3aae199c8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b3aae199c8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b3aae199c8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b3aae199c8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b3aae199c8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b3aae199c8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b3aae199c8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b3aae199c8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b3aae199c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b3aae199c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b3aae199c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b3aae199c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3aae199c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b3aae199c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b3aae199c8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b3aae199c8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b3aae199c8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b3aae199c8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b3aae199c8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b3aae199c8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b3aae199c8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b3aae199c8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b3aae199c8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b3aae199c8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b3aae199c8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b3aae199c8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b3aae199c8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b3aae199c8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b3aae199c8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b3aae199c8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b3aae199c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b3aae199c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b3aae199c8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b3aae199c8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b3aae199c8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b3aae199c8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b3aae199c8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b3aae199c8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b3aae199c8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b3aae199c8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b3aae199c8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b3aae199c8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b3aae199c8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b3aae199c8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b3aae199c8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b3aae199c8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b3aae199c8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b3aae199c8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b3aae199c8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b3aae199c8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b3aae199c8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b3aae199c8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3aae199c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b3aae199c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b3aae199c8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b3aae199c8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b3aae199c8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b3aae199c8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b3aae199c8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b3aae199c8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b3aae199c8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b3aae199c8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b3aae199c8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b3aae199c8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b3aae199c8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b3aae199c8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b3aae199c8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b3aae199c8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b3aae199c8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b3aae199c8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b3aae199c8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b3aae199c8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b3aae199c8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b3aae199c8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3aae199c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3aae199c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b3aae199c8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b3aae199c8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b3aae199c8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b3aae199c8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b3aae199c8_0_137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b3aae199c8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b3aae199c8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b3aae199c8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b3aae199c8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b3aae199c8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b3aae199c8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b3aae199c8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b3aae199c8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b3aae199c8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b3aae199c8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b3aae199c8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b3aae199c8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b3aae199c8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b3aae199c8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b3aae199c8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b3aae199c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b3aae199c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b3aae199c8_0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b3aae199c8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b3aae199c8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b3aae199c8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b3aae199c8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b3aae199c8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b3aae199c8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b3aae199c8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b3aae199c8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b3aae199c8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b3aae199c8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b3aae199c8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b3aae199c8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b3aae199c8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b3aae199c8_0_164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b3aae199c8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b3aae199c8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b3aae199c8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b3aae199c8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b3aae199c8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3aae199c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3aae199c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b3aae199c8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b3aae199c8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b3aae199c8_0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b3aae199c8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b3aae199c8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b3aae199c8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b3aae199c8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b3aae199c8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b3aae199c8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b3aae199c8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b3aae199c8_0_1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b3aae199c8_0_1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b3aae199c8_0_1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b3aae199c8_0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b3aae199c8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b3aae199c8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b3aae199c8_0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b3aae199c8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b3aae199c8_0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b3aae199c8_0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7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7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8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68.png"/><Relationship Id="rId4" Type="http://schemas.openxmlformats.org/officeDocument/2006/relationships/image" Target="../media/image74.png"/><Relationship Id="rId5" Type="http://schemas.openxmlformats.org/officeDocument/2006/relationships/image" Target="../media/image79.png"/><Relationship Id="rId6" Type="http://schemas.openxmlformats.org/officeDocument/2006/relationships/image" Target="../media/image8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76.png"/><Relationship Id="rId4" Type="http://schemas.openxmlformats.org/officeDocument/2006/relationships/image" Target="../media/image68.png"/><Relationship Id="rId5" Type="http://schemas.openxmlformats.org/officeDocument/2006/relationships/image" Target="../media/image74.png"/><Relationship Id="rId6" Type="http://schemas.openxmlformats.org/officeDocument/2006/relationships/image" Target="../media/image79.png"/><Relationship Id="rId7"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81.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86.png"/><Relationship Id="rId4" Type="http://schemas.openxmlformats.org/officeDocument/2006/relationships/image" Target="../media/image93.jpg"/><Relationship Id="rId10" Type="http://schemas.openxmlformats.org/officeDocument/2006/relationships/image" Target="../media/image87.png"/><Relationship Id="rId9" Type="http://schemas.openxmlformats.org/officeDocument/2006/relationships/image" Target="../media/image91.png"/><Relationship Id="rId5" Type="http://schemas.openxmlformats.org/officeDocument/2006/relationships/image" Target="../media/image83.png"/><Relationship Id="rId6" Type="http://schemas.openxmlformats.org/officeDocument/2006/relationships/image" Target="../media/image92.png"/><Relationship Id="rId7" Type="http://schemas.openxmlformats.org/officeDocument/2006/relationships/image" Target="../media/image88.png"/><Relationship Id="rId8" Type="http://schemas.openxmlformats.org/officeDocument/2006/relationships/image" Target="../media/image9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84.png"/><Relationship Id="rId4" Type="http://schemas.openxmlformats.org/officeDocument/2006/relationships/image" Target="../media/image10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8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100.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9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9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9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10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image" Target="../media/image96.png"/><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jp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jp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1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1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29.jpg"/><Relationship Id="rId5" Type="http://schemas.openxmlformats.org/officeDocument/2006/relationships/image" Target="../media/image34.png"/><Relationship Id="rId6" Type="http://schemas.openxmlformats.org/officeDocument/2006/relationships/image" Target="../media/image31.jpg"/><Relationship Id="rId7"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9.jpg"/><Relationship Id="rId6" Type="http://schemas.openxmlformats.org/officeDocument/2006/relationships/image" Target="../media/image34.png"/><Relationship Id="rId7"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25.png"/><Relationship Id="rId5" Type="http://schemas.openxmlformats.org/officeDocument/2006/relationships/image" Target="../media/image33.jpg"/><Relationship Id="rId6" Type="http://schemas.openxmlformats.org/officeDocument/2006/relationships/image" Target="../media/image34.png"/><Relationship Id="rId7"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2.jp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3.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43.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0.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67.png"/><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56.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49.png"/><Relationship Id="rId4"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7.jp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72.png"/><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57.png"/><Relationship Id="rId4" Type="http://schemas.openxmlformats.org/officeDocument/2006/relationships/image" Target="../media/image63.png"/><Relationship Id="rId5" Type="http://schemas.openxmlformats.org/officeDocument/2006/relationships/image" Target="../media/image75.png"/><Relationship Id="rId6" Type="http://schemas.openxmlformats.org/officeDocument/2006/relationships/image" Target="../media/image71.png"/><Relationship Id="rId7" Type="http://schemas.openxmlformats.org/officeDocument/2006/relationships/image" Target="../media/image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78.png"/><Relationship Id="rId4" Type="http://schemas.openxmlformats.org/officeDocument/2006/relationships/image" Target="../media/image69.jpg"/><Relationship Id="rId5" Type="http://schemas.openxmlformats.org/officeDocument/2006/relationships/image" Target="../media/image80.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Amazon Web Services</a:t>
            </a:r>
            <a:endParaRPr>
              <a:solidFill>
                <a:srgbClr val="666666"/>
              </a:solidFill>
              <a:latin typeface="EB Garamond"/>
              <a:ea typeface="EB Garamond"/>
              <a:cs typeface="EB Garamond"/>
              <a:sym typeface="EB Garamond"/>
            </a:endParaRPr>
          </a:p>
        </p:txBody>
      </p:sp>
      <p:sp>
        <p:nvSpPr>
          <p:cNvPr id="100" name="Google Shape;100;p2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Cloud</a:t>
            </a:r>
            <a:endParaRPr>
              <a:solidFill>
                <a:srgbClr val="FF7A00"/>
              </a:solidFill>
              <a:latin typeface="EB Garamond"/>
              <a:ea typeface="EB Garamond"/>
              <a:cs typeface="EB Garamond"/>
              <a:sym typeface="EB Garamond"/>
            </a:endParaRPr>
          </a:p>
        </p:txBody>
      </p:sp>
      <p:cxnSp>
        <p:nvCxnSpPr>
          <p:cNvPr id="101" name="Google Shape;101;p2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2" name="Google Shape;102;p2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Availability Zone </a:t>
            </a:r>
            <a:endParaRPr>
              <a:solidFill>
                <a:srgbClr val="FF7A00"/>
              </a:solidFill>
              <a:latin typeface="EB Garamond"/>
              <a:ea typeface="EB Garamond"/>
              <a:cs typeface="EB Garamond"/>
              <a:sym typeface="EB Garamond"/>
            </a:endParaRPr>
          </a:p>
        </p:txBody>
      </p:sp>
      <p:sp>
        <p:nvSpPr>
          <p:cNvPr id="176" name="Google Shape;176;p3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77" name="Google Shape;177;p34"/>
          <p:cNvSpPr txBox="1"/>
          <p:nvPr/>
        </p:nvSpPr>
        <p:spPr>
          <a:xfrm>
            <a:off x="218825" y="916400"/>
            <a:ext cx="72504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AWS Data Centers are organized into Availability Zones (AZ)</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availability zone are located at lower-risk locations.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There are  multiple AZ and each of them is separate by geographic region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availability_zone.png" id="178" name="Google Shape;178;p34"/>
          <p:cNvPicPr preferRelativeResize="0"/>
          <p:nvPr/>
        </p:nvPicPr>
        <p:blipFill>
          <a:blip r:embed="rId3">
            <a:alphaModFix/>
          </a:blip>
          <a:stretch>
            <a:fillRect/>
          </a:stretch>
        </p:blipFill>
        <p:spPr>
          <a:xfrm>
            <a:off x="2365350" y="2733525"/>
            <a:ext cx="2957351" cy="19263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4"/>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Challenges with server based architecture</a:t>
            </a:r>
            <a:endParaRPr>
              <a:solidFill>
                <a:srgbClr val="FF7A00"/>
              </a:solidFill>
              <a:latin typeface="EB Garamond"/>
              <a:ea typeface="EB Garamond"/>
              <a:cs typeface="EB Garamond"/>
              <a:sym typeface="EB Garamond"/>
            </a:endParaRPr>
          </a:p>
        </p:txBody>
      </p:sp>
      <p:sp>
        <p:nvSpPr>
          <p:cNvPr id="1156" name="Google Shape;1156;p12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57" name="Google Shape;1157;p124"/>
          <p:cNvSpPr txBox="1"/>
          <p:nvPr/>
        </p:nvSpPr>
        <p:spPr>
          <a:xfrm>
            <a:off x="264525" y="641150"/>
            <a:ext cx="84438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AA84F"/>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AA84F"/>
                </a:solidFill>
                <a:latin typeface="EB Garamond"/>
                <a:ea typeface="EB Garamond"/>
                <a:cs typeface="EB Garamond"/>
                <a:sym typeface="EB Garamond"/>
              </a:rPr>
              <a:t>Virtualization allows us to run multiple OS on a single hardware.</a:t>
            </a:r>
            <a:endParaRPr sz="1800">
              <a:solidFill>
                <a:srgbClr val="6AA84F"/>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Understand the capacity requirements.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Launch EC2 instance in HA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Install the python packages, pip, package dependencies etc.</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Take care of security, patching, monitoring, auto-scaling.</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5"/>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Event Driven Service</a:t>
            </a:r>
            <a:endParaRPr>
              <a:solidFill>
                <a:srgbClr val="FF7A00"/>
              </a:solidFill>
              <a:latin typeface="EB Garamond"/>
              <a:ea typeface="EB Garamond"/>
              <a:cs typeface="EB Garamond"/>
              <a:sym typeface="EB Garamond"/>
            </a:endParaRPr>
          </a:p>
        </p:txBody>
      </p:sp>
      <p:sp>
        <p:nvSpPr>
          <p:cNvPr id="1163" name="Google Shape;1163;p12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64" name="Google Shape;1164;p125"/>
          <p:cNvSpPr txBox="1"/>
          <p:nvPr/>
        </p:nvSpPr>
        <p:spPr>
          <a:xfrm>
            <a:off x="264525" y="641150"/>
            <a:ext cx="84438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AA84F"/>
              </a:solidFill>
              <a:latin typeface="EB Garamond"/>
              <a:ea typeface="EB Garamond"/>
              <a:cs typeface="EB Garamond"/>
              <a:sym typeface="EB Garamond"/>
            </a:endParaRPr>
          </a:p>
          <a:p>
            <a:pPr indent="-342900" lvl="0" marL="457200" rtl="0" algn="l">
              <a:spcBef>
                <a:spcPts val="600"/>
              </a:spcBef>
              <a:spcAft>
                <a:spcPts val="0"/>
              </a:spcAft>
              <a:buSzPts val="1800"/>
              <a:buFont typeface="EB Garamond"/>
              <a:buChar char="●"/>
            </a:pPr>
            <a:r>
              <a:rPr lang="en" sz="1800">
                <a:solidFill>
                  <a:srgbClr val="6AA84F"/>
                </a:solidFill>
                <a:latin typeface="EB Garamond"/>
                <a:ea typeface="EB Garamond"/>
                <a:cs typeface="EB Garamond"/>
                <a:sym typeface="EB Garamond"/>
              </a:rPr>
              <a:t>AWS Lambda </a:t>
            </a:r>
            <a:r>
              <a:rPr lang="en" sz="1800">
                <a:solidFill>
                  <a:srgbClr val="666666"/>
                </a:solidFill>
                <a:latin typeface="EB Garamond"/>
                <a:ea typeface="EB Garamond"/>
                <a:cs typeface="EB Garamond"/>
                <a:sym typeface="EB Garamond"/>
              </a:rPr>
              <a:t>took it one step further with event driven service.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AA84F"/>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Whenever a configured event occurs, the lambda function runs.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user only gets charged based on the compute time your function consumed.</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DevOps_lambda.png" id="1165" name="Google Shape;1165;p125"/>
          <p:cNvPicPr preferRelativeResize="0"/>
          <p:nvPr/>
        </p:nvPicPr>
        <p:blipFill>
          <a:blip r:embed="rId3">
            <a:alphaModFix/>
          </a:blip>
          <a:stretch>
            <a:fillRect/>
          </a:stretch>
        </p:blipFill>
        <p:spPr>
          <a:xfrm>
            <a:off x="3534225" y="3223975"/>
            <a:ext cx="1407450" cy="14074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26"/>
          <p:cNvSpPr txBox="1"/>
          <p:nvPr>
            <p:ph type="ctrTitle"/>
          </p:nvPr>
        </p:nvSpPr>
        <p:spPr>
          <a:xfrm>
            <a:off x="224075" y="1573300"/>
            <a:ext cx="79272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     AWS Lambda </a:t>
            </a:r>
            <a:endParaRPr>
              <a:solidFill>
                <a:srgbClr val="666666"/>
              </a:solidFill>
              <a:latin typeface="EB Garamond"/>
              <a:ea typeface="EB Garamond"/>
              <a:cs typeface="EB Garamond"/>
              <a:sym typeface="EB Garamond"/>
            </a:endParaRPr>
          </a:p>
        </p:txBody>
      </p:sp>
      <p:sp>
        <p:nvSpPr>
          <p:cNvPr id="1171" name="Google Shape;1171;p12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Serverless Computing </a:t>
            </a:r>
            <a:endParaRPr>
              <a:solidFill>
                <a:srgbClr val="FF7A00"/>
              </a:solidFill>
              <a:latin typeface="EB Garamond"/>
              <a:ea typeface="EB Garamond"/>
              <a:cs typeface="EB Garamond"/>
              <a:sym typeface="EB Garamond"/>
            </a:endParaRPr>
          </a:p>
        </p:txBody>
      </p:sp>
      <p:cxnSp>
        <p:nvCxnSpPr>
          <p:cNvPr id="1172" name="Google Shape;1172;p12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73" name="Google Shape;1173;p12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7"/>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Introduction to AWS Lambda</a:t>
            </a:r>
            <a:endParaRPr>
              <a:solidFill>
                <a:srgbClr val="FF7A00"/>
              </a:solidFill>
              <a:latin typeface="EB Garamond"/>
              <a:ea typeface="EB Garamond"/>
              <a:cs typeface="EB Garamond"/>
              <a:sym typeface="EB Garamond"/>
            </a:endParaRPr>
          </a:p>
        </p:txBody>
      </p:sp>
      <p:sp>
        <p:nvSpPr>
          <p:cNvPr id="1179" name="Google Shape;1179;p12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80" name="Google Shape;1180;p127"/>
          <p:cNvSpPr txBox="1"/>
          <p:nvPr/>
        </p:nvSpPr>
        <p:spPr>
          <a:xfrm>
            <a:off x="264525" y="685800"/>
            <a:ext cx="8443800" cy="951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AA84F"/>
                </a:solidFill>
                <a:latin typeface="EB Garamond"/>
                <a:ea typeface="EB Garamond"/>
                <a:cs typeface="EB Garamond"/>
                <a:sym typeface="EB Garamond"/>
              </a:rPr>
              <a:t>AWS Lambda </a:t>
            </a:r>
            <a:r>
              <a:rPr lang="en" sz="1800">
                <a:solidFill>
                  <a:srgbClr val="666666"/>
                </a:solidFill>
                <a:latin typeface="EB Garamond"/>
                <a:ea typeface="EB Garamond"/>
                <a:cs typeface="EB Garamond"/>
                <a:sym typeface="EB Garamond"/>
              </a:rPr>
              <a:t>is a fully managed compute service that runs your code in response to an event or an time based interval.</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AA84F"/>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cxnSp>
        <p:nvCxnSpPr>
          <p:cNvPr id="1181" name="Google Shape;1181;p127"/>
          <p:cNvCxnSpPr/>
          <p:nvPr/>
        </p:nvCxnSpPr>
        <p:spPr>
          <a:xfrm flipH="1">
            <a:off x="4072450" y="1840950"/>
            <a:ext cx="11100" cy="2755800"/>
          </a:xfrm>
          <a:prstGeom prst="straightConnector1">
            <a:avLst/>
          </a:prstGeom>
          <a:noFill/>
          <a:ln cap="flat" cmpd="sng" w="19050">
            <a:solidFill>
              <a:srgbClr val="38761D"/>
            </a:solidFill>
            <a:prstDash val="solid"/>
            <a:round/>
            <a:headEnd len="med" w="med" type="none"/>
            <a:tailEnd len="med" w="med" type="none"/>
          </a:ln>
        </p:spPr>
      </p:cxnSp>
      <p:sp>
        <p:nvSpPr>
          <p:cNvPr id="1182" name="Google Shape;1182;p127"/>
          <p:cNvSpPr txBox="1"/>
          <p:nvPr/>
        </p:nvSpPr>
        <p:spPr>
          <a:xfrm>
            <a:off x="758725" y="1840950"/>
            <a:ext cx="31686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D85C6"/>
                </a:solidFill>
                <a:latin typeface="EB Garamond"/>
                <a:ea typeface="EB Garamond"/>
                <a:cs typeface="EB Garamond"/>
                <a:sym typeface="EB Garamond"/>
              </a:rPr>
              <a:t>What Lambda does for me </a:t>
            </a:r>
            <a:endParaRPr sz="1800">
              <a:solidFill>
                <a:srgbClr val="3D85C6"/>
              </a:solidFill>
              <a:latin typeface="EB Garamond"/>
              <a:ea typeface="EB Garamond"/>
              <a:cs typeface="EB Garamond"/>
              <a:sym typeface="EB Garamond"/>
            </a:endParaRPr>
          </a:p>
        </p:txBody>
      </p:sp>
      <p:sp>
        <p:nvSpPr>
          <p:cNvPr id="1183" name="Google Shape;1183;p127"/>
          <p:cNvSpPr txBox="1"/>
          <p:nvPr/>
        </p:nvSpPr>
        <p:spPr>
          <a:xfrm>
            <a:off x="4407125" y="1840950"/>
            <a:ext cx="3347100" cy="423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8E7CC3"/>
                </a:solidFill>
                <a:latin typeface="EB Garamond"/>
                <a:ea typeface="EB Garamond"/>
                <a:cs typeface="EB Garamond"/>
                <a:sym typeface="EB Garamond"/>
              </a:rPr>
              <a:t>      What I need to do for Lambda</a:t>
            </a:r>
            <a:endParaRPr sz="1800">
              <a:solidFill>
                <a:srgbClr val="8E7CC3"/>
              </a:solidFill>
              <a:latin typeface="EB Garamond"/>
              <a:ea typeface="EB Garamond"/>
              <a:cs typeface="EB Garamond"/>
              <a:sym typeface="EB Garamond"/>
            </a:endParaRPr>
          </a:p>
        </p:txBody>
      </p:sp>
      <p:sp>
        <p:nvSpPr>
          <p:cNvPr id="1184" name="Google Shape;1184;p127"/>
          <p:cNvSpPr txBox="1"/>
          <p:nvPr/>
        </p:nvSpPr>
        <p:spPr>
          <a:xfrm>
            <a:off x="1160375" y="2421150"/>
            <a:ext cx="2677800" cy="2142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Servers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Capacity Needs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Deployments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Scaling &amp; 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OS updates, security.</a:t>
            </a:r>
            <a:endParaRPr/>
          </a:p>
        </p:txBody>
      </p:sp>
      <p:sp>
        <p:nvSpPr>
          <p:cNvPr id="1185" name="Google Shape;1185;p127"/>
          <p:cNvSpPr txBox="1"/>
          <p:nvPr/>
        </p:nvSpPr>
        <p:spPr>
          <a:xfrm>
            <a:off x="5076550" y="2421150"/>
            <a:ext cx="2934300" cy="193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Bring your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Pay for what you use. Never pay for idling resource.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8"/>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Let’s create our first lambda code</a:t>
            </a:r>
            <a:endParaRPr>
              <a:solidFill>
                <a:srgbClr val="FF7A00"/>
              </a:solidFill>
              <a:latin typeface="EB Garamond"/>
              <a:ea typeface="EB Garamond"/>
              <a:cs typeface="EB Garamond"/>
              <a:sym typeface="EB Garamond"/>
            </a:endParaRPr>
          </a:p>
        </p:txBody>
      </p:sp>
      <p:sp>
        <p:nvSpPr>
          <p:cNvPr id="1191" name="Google Shape;1191;p12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92" name="Google Shape;1192;p128"/>
          <p:cNvSpPr txBox="1"/>
          <p:nvPr/>
        </p:nvSpPr>
        <p:spPr>
          <a:xfrm>
            <a:off x="264525" y="618850"/>
            <a:ext cx="84438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AA84F"/>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AA84F"/>
                </a:solidFill>
                <a:latin typeface="EB Garamond"/>
                <a:ea typeface="EB Garamond"/>
                <a:cs typeface="EB Garamond"/>
                <a:sym typeface="EB Garamond"/>
              </a:rPr>
              <a:t>Simple Hello World </a:t>
            </a:r>
            <a:r>
              <a:rPr lang="en" sz="1800">
                <a:solidFill>
                  <a:srgbClr val="666666"/>
                </a:solidFill>
                <a:latin typeface="EB Garamond"/>
                <a:ea typeface="EB Garamond"/>
                <a:cs typeface="EB Garamond"/>
                <a:sym typeface="EB Garamond"/>
              </a:rPr>
              <a:t>application that prints what you feed in.</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 Programming Language     :   Node JS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ii) Purpose of Code                  :   Hello World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iii) IAM Role Required          :   No</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iv) Inside VPC                           :   Not required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29"/>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Pricing</a:t>
            </a:r>
            <a:endParaRPr>
              <a:solidFill>
                <a:srgbClr val="FF7A00"/>
              </a:solidFill>
              <a:latin typeface="EB Garamond"/>
              <a:ea typeface="EB Garamond"/>
              <a:cs typeface="EB Garamond"/>
              <a:sym typeface="EB Garamond"/>
            </a:endParaRPr>
          </a:p>
        </p:txBody>
      </p:sp>
      <p:sp>
        <p:nvSpPr>
          <p:cNvPr id="1198" name="Google Shape;1198;p12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99" name="Google Shape;1199;p129"/>
          <p:cNvSpPr txBox="1"/>
          <p:nvPr/>
        </p:nvSpPr>
        <p:spPr>
          <a:xfrm>
            <a:off x="264525" y="641150"/>
            <a:ext cx="84438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AA84F"/>
              </a:solidFill>
              <a:latin typeface="EB Garamond"/>
              <a:ea typeface="EB Garamond"/>
              <a:cs typeface="EB Garamond"/>
              <a:sym typeface="EB Garamond"/>
            </a:endParaRPr>
          </a:p>
          <a:p>
            <a:pPr indent="-342900" lvl="0" marL="457200" rtl="0" algn="l">
              <a:spcBef>
                <a:spcPts val="600"/>
              </a:spcBef>
              <a:spcAft>
                <a:spcPts val="0"/>
              </a:spcAft>
              <a:buSzPts val="1800"/>
              <a:buFont typeface="EB Garamond"/>
              <a:buChar char="●"/>
            </a:pPr>
            <a:r>
              <a:rPr lang="en" sz="1800">
                <a:solidFill>
                  <a:srgbClr val="6AA84F"/>
                </a:solidFill>
                <a:latin typeface="EB Garamond"/>
                <a:ea typeface="EB Garamond"/>
                <a:cs typeface="EB Garamond"/>
                <a:sym typeface="EB Garamond"/>
              </a:rPr>
              <a:t>With AWS Lambda, </a:t>
            </a:r>
            <a:r>
              <a:rPr lang="en" sz="1800">
                <a:solidFill>
                  <a:srgbClr val="666666"/>
                </a:solidFill>
                <a:latin typeface="EB Garamond"/>
                <a:ea typeface="EB Garamond"/>
                <a:cs typeface="EB Garamond"/>
                <a:sym typeface="EB Garamond"/>
              </a:rPr>
              <a:t>we pay for what we use.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We are charged based on number of request for our functions and time the code executes.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1155CC"/>
                </a:solidFill>
                <a:latin typeface="EB Garamond"/>
                <a:ea typeface="EB Garamond"/>
                <a:cs typeface="EB Garamond"/>
                <a:sym typeface="EB Garamond"/>
              </a:rPr>
              <a:t>   Free Tier :</a:t>
            </a:r>
            <a:endParaRPr sz="1800">
              <a:solidFill>
                <a:srgbClr val="1155CC"/>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First 1 million requests per month are free.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pic>
        <p:nvPicPr>
          <p:cNvPr descr="DevOps_lambda.png" id="1200" name="Google Shape;1200;p129"/>
          <p:cNvPicPr preferRelativeResize="0"/>
          <p:nvPr/>
        </p:nvPicPr>
        <p:blipFill>
          <a:blip r:embed="rId3">
            <a:alphaModFix/>
          </a:blip>
          <a:stretch>
            <a:fillRect/>
          </a:stretch>
        </p:blipFill>
        <p:spPr>
          <a:xfrm>
            <a:off x="5713850" y="2745275"/>
            <a:ext cx="1407450" cy="1407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0"/>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Infrastructure as Code</a:t>
            </a:r>
            <a:endParaRPr>
              <a:solidFill>
                <a:srgbClr val="666666"/>
              </a:solidFill>
              <a:latin typeface="EB Garamond"/>
              <a:ea typeface="EB Garamond"/>
              <a:cs typeface="EB Garamond"/>
              <a:sym typeface="EB Garamond"/>
            </a:endParaRPr>
          </a:p>
        </p:txBody>
      </p:sp>
      <p:sp>
        <p:nvSpPr>
          <p:cNvPr id="1206" name="Google Shape;1206;p13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DevOps = Developers</a:t>
            </a:r>
            <a:endParaRPr>
              <a:solidFill>
                <a:srgbClr val="FF7A00"/>
              </a:solidFill>
              <a:latin typeface="EB Garamond"/>
              <a:ea typeface="EB Garamond"/>
              <a:cs typeface="EB Garamond"/>
              <a:sym typeface="EB Garamond"/>
            </a:endParaRPr>
          </a:p>
        </p:txBody>
      </p:sp>
      <p:cxnSp>
        <p:nvCxnSpPr>
          <p:cNvPr id="1207" name="Google Shape;1207;p13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08" name="Google Shape;1208;p13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1"/>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the Basics</a:t>
            </a:r>
            <a:endParaRPr>
              <a:solidFill>
                <a:srgbClr val="FF7A00"/>
              </a:solidFill>
              <a:latin typeface="EB Garamond"/>
              <a:ea typeface="EB Garamond"/>
              <a:cs typeface="EB Garamond"/>
              <a:sym typeface="EB Garamond"/>
            </a:endParaRPr>
          </a:p>
        </p:txBody>
      </p:sp>
      <p:sp>
        <p:nvSpPr>
          <p:cNvPr id="1214" name="Google Shape;1214;p13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15" name="Google Shape;1215;p131"/>
          <p:cNvSpPr txBox="1"/>
          <p:nvPr/>
        </p:nvSpPr>
        <p:spPr>
          <a:xfrm>
            <a:off x="234125" y="79327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0B5394"/>
                </a:solidFill>
                <a:latin typeface="EB Garamond"/>
                <a:ea typeface="EB Garamond"/>
                <a:cs typeface="EB Garamond"/>
                <a:sym typeface="EB Garamond"/>
              </a:rPr>
              <a:t>There are two ways in which you can build your infrastructure: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Manually creating the infrastructure.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Through Automation.</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One of the major benefits of automation is the code usability.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images" id="1216" name="Google Shape;1216;p131"/>
          <p:cNvPicPr preferRelativeResize="0"/>
          <p:nvPr/>
        </p:nvPicPr>
        <p:blipFill>
          <a:blip r:embed="rId3">
            <a:alphaModFix/>
          </a:blip>
          <a:stretch>
            <a:fillRect/>
          </a:stretch>
        </p:blipFill>
        <p:spPr>
          <a:xfrm>
            <a:off x="3060836" y="3267100"/>
            <a:ext cx="2472225" cy="13544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32"/>
          <p:cNvSpPr txBox="1"/>
          <p:nvPr>
            <p:ph idx="1" type="subTitle"/>
          </p:nvPr>
        </p:nvSpPr>
        <p:spPr>
          <a:xfrm>
            <a:off x="-47975" y="101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Example of single service</a:t>
            </a:r>
            <a:endParaRPr>
              <a:solidFill>
                <a:srgbClr val="FF7A00"/>
              </a:solidFill>
              <a:latin typeface="EB Garamond"/>
              <a:ea typeface="EB Garamond"/>
              <a:cs typeface="EB Garamond"/>
              <a:sym typeface="EB Garamond"/>
            </a:endParaRPr>
          </a:p>
        </p:txBody>
      </p:sp>
      <p:sp>
        <p:nvSpPr>
          <p:cNvPr id="1222" name="Google Shape;1222;p13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23" name="Google Shape;1223;p132"/>
          <p:cNvSpPr/>
          <p:nvPr/>
        </p:nvSpPr>
        <p:spPr>
          <a:xfrm>
            <a:off x="586907" y="1440610"/>
            <a:ext cx="1451400" cy="1750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4" name="Google Shape;1224;p132"/>
          <p:cNvPicPr preferRelativeResize="0"/>
          <p:nvPr/>
        </p:nvPicPr>
        <p:blipFill>
          <a:blip r:embed="rId3">
            <a:alphaModFix/>
          </a:blip>
          <a:stretch>
            <a:fillRect/>
          </a:stretch>
        </p:blipFill>
        <p:spPr>
          <a:xfrm>
            <a:off x="761095" y="1715385"/>
            <a:ext cx="409575" cy="438150"/>
          </a:xfrm>
          <a:prstGeom prst="rect">
            <a:avLst/>
          </a:prstGeom>
          <a:noFill/>
          <a:ln>
            <a:noFill/>
          </a:ln>
        </p:spPr>
      </p:pic>
      <p:pic>
        <p:nvPicPr>
          <p:cNvPr id="1225" name="Google Shape;1225;p132"/>
          <p:cNvPicPr preferRelativeResize="0"/>
          <p:nvPr/>
        </p:nvPicPr>
        <p:blipFill>
          <a:blip r:embed="rId4">
            <a:alphaModFix/>
          </a:blip>
          <a:stretch>
            <a:fillRect/>
          </a:stretch>
        </p:blipFill>
        <p:spPr>
          <a:xfrm>
            <a:off x="1449320" y="2584647"/>
            <a:ext cx="409575" cy="419100"/>
          </a:xfrm>
          <a:prstGeom prst="rect">
            <a:avLst/>
          </a:prstGeom>
          <a:noFill/>
          <a:ln>
            <a:noFill/>
          </a:ln>
        </p:spPr>
      </p:pic>
      <p:pic>
        <p:nvPicPr>
          <p:cNvPr id="1226" name="Google Shape;1226;p132"/>
          <p:cNvPicPr preferRelativeResize="0"/>
          <p:nvPr/>
        </p:nvPicPr>
        <p:blipFill>
          <a:blip r:embed="rId5">
            <a:alphaModFix/>
          </a:blip>
          <a:stretch>
            <a:fillRect/>
          </a:stretch>
        </p:blipFill>
        <p:spPr>
          <a:xfrm>
            <a:off x="717270" y="2589410"/>
            <a:ext cx="390525" cy="409575"/>
          </a:xfrm>
          <a:prstGeom prst="rect">
            <a:avLst/>
          </a:prstGeom>
          <a:noFill/>
          <a:ln>
            <a:noFill/>
          </a:ln>
        </p:spPr>
      </p:pic>
      <p:pic>
        <p:nvPicPr>
          <p:cNvPr id="1227" name="Google Shape;1227;p132"/>
          <p:cNvPicPr preferRelativeResize="0"/>
          <p:nvPr/>
        </p:nvPicPr>
        <p:blipFill>
          <a:blip r:embed="rId6">
            <a:alphaModFix/>
          </a:blip>
          <a:stretch>
            <a:fillRect/>
          </a:stretch>
        </p:blipFill>
        <p:spPr>
          <a:xfrm>
            <a:off x="1454082" y="1739185"/>
            <a:ext cx="400050" cy="390525"/>
          </a:xfrm>
          <a:prstGeom prst="rect">
            <a:avLst/>
          </a:prstGeom>
          <a:noFill/>
          <a:ln>
            <a:noFill/>
          </a:ln>
        </p:spPr>
      </p:pic>
      <p:sp>
        <p:nvSpPr>
          <p:cNvPr id="1228" name="Google Shape;1228;p132"/>
          <p:cNvSpPr txBox="1"/>
          <p:nvPr/>
        </p:nvSpPr>
        <p:spPr>
          <a:xfrm>
            <a:off x="650932" y="3350735"/>
            <a:ext cx="145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Development</a:t>
            </a:r>
            <a:endParaRPr sz="1800">
              <a:solidFill>
                <a:srgbClr val="666666"/>
              </a:solidFill>
              <a:latin typeface="EB Garamond"/>
              <a:ea typeface="EB Garamond"/>
              <a:cs typeface="EB Garamond"/>
              <a:sym typeface="EB Garamond"/>
            </a:endParaRPr>
          </a:p>
        </p:txBody>
      </p:sp>
      <p:sp>
        <p:nvSpPr>
          <p:cNvPr id="1229" name="Google Shape;1229;p132"/>
          <p:cNvSpPr/>
          <p:nvPr/>
        </p:nvSpPr>
        <p:spPr>
          <a:xfrm>
            <a:off x="3468500" y="1417650"/>
            <a:ext cx="1451400" cy="1750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0" name="Google Shape;1230;p132"/>
          <p:cNvPicPr preferRelativeResize="0"/>
          <p:nvPr/>
        </p:nvPicPr>
        <p:blipFill>
          <a:blip r:embed="rId3">
            <a:alphaModFix/>
          </a:blip>
          <a:stretch>
            <a:fillRect/>
          </a:stretch>
        </p:blipFill>
        <p:spPr>
          <a:xfrm>
            <a:off x="3642688" y="1692425"/>
            <a:ext cx="409575" cy="438150"/>
          </a:xfrm>
          <a:prstGeom prst="rect">
            <a:avLst/>
          </a:prstGeom>
          <a:noFill/>
          <a:ln>
            <a:noFill/>
          </a:ln>
        </p:spPr>
      </p:pic>
      <p:pic>
        <p:nvPicPr>
          <p:cNvPr id="1231" name="Google Shape;1231;p132"/>
          <p:cNvPicPr preferRelativeResize="0"/>
          <p:nvPr/>
        </p:nvPicPr>
        <p:blipFill>
          <a:blip r:embed="rId4">
            <a:alphaModFix/>
          </a:blip>
          <a:stretch>
            <a:fillRect/>
          </a:stretch>
        </p:blipFill>
        <p:spPr>
          <a:xfrm>
            <a:off x="4330913" y="2561688"/>
            <a:ext cx="409575" cy="419100"/>
          </a:xfrm>
          <a:prstGeom prst="rect">
            <a:avLst/>
          </a:prstGeom>
          <a:noFill/>
          <a:ln>
            <a:noFill/>
          </a:ln>
        </p:spPr>
      </p:pic>
      <p:pic>
        <p:nvPicPr>
          <p:cNvPr id="1232" name="Google Shape;1232;p132"/>
          <p:cNvPicPr preferRelativeResize="0"/>
          <p:nvPr/>
        </p:nvPicPr>
        <p:blipFill>
          <a:blip r:embed="rId5">
            <a:alphaModFix/>
          </a:blip>
          <a:stretch>
            <a:fillRect/>
          </a:stretch>
        </p:blipFill>
        <p:spPr>
          <a:xfrm>
            <a:off x="3598863" y="2566450"/>
            <a:ext cx="390525" cy="409575"/>
          </a:xfrm>
          <a:prstGeom prst="rect">
            <a:avLst/>
          </a:prstGeom>
          <a:noFill/>
          <a:ln>
            <a:noFill/>
          </a:ln>
        </p:spPr>
      </p:pic>
      <p:pic>
        <p:nvPicPr>
          <p:cNvPr id="1233" name="Google Shape;1233;p132"/>
          <p:cNvPicPr preferRelativeResize="0"/>
          <p:nvPr/>
        </p:nvPicPr>
        <p:blipFill>
          <a:blip r:embed="rId6">
            <a:alphaModFix/>
          </a:blip>
          <a:stretch>
            <a:fillRect/>
          </a:stretch>
        </p:blipFill>
        <p:spPr>
          <a:xfrm>
            <a:off x="4335675" y="1716225"/>
            <a:ext cx="400050" cy="390525"/>
          </a:xfrm>
          <a:prstGeom prst="rect">
            <a:avLst/>
          </a:prstGeom>
          <a:noFill/>
          <a:ln>
            <a:noFill/>
          </a:ln>
        </p:spPr>
      </p:pic>
      <p:sp>
        <p:nvSpPr>
          <p:cNvPr id="1234" name="Google Shape;1234;p132"/>
          <p:cNvSpPr txBox="1"/>
          <p:nvPr/>
        </p:nvSpPr>
        <p:spPr>
          <a:xfrm>
            <a:off x="3532525" y="3327775"/>
            <a:ext cx="145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Staging</a:t>
            </a:r>
            <a:endParaRPr sz="1800">
              <a:solidFill>
                <a:srgbClr val="666666"/>
              </a:solidFill>
              <a:latin typeface="EB Garamond"/>
              <a:ea typeface="EB Garamond"/>
              <a:cs typeface="EB Garamond"/>
              <a:sym typeface="EB Garamond"/>
            </a:endParaRPr>
          </a:p>
        </p:txBody>
      </p:sp>
      <p:sp>
        <p:nvSpPr>
          <p:cNvPr id="1235" name="Google Shape;1235;p132"/>
          <p:cNvSpPr/>
          <p:nvPr/>
        </p:nvSpPr>
        <p:spPr>
          <a:xfrm>
            <a:off x="6331381" y="1429938"/>
            <a:ext cx="1451400" cy="1750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6" name="Google Shape;1236;p132"/>
          <p:cNvPicPr preferRelativeResize="0"/>
          <p:nvPr/>
        </p:nvPicPr>
        <p:blipFill>
          <a:blip r:embed="rId3">
            <a:alphaModFix/>
          </a:blip>
          <a:stretch>
            <a:fillRect/>
          </a:stretch>
        </p:blipFill>
        <p:spPr>
          <a:xfrm>
            <a:off x="6505568" y="1704713"/>
            <a:ext cx="409575" cy="438150"/>
          </a:xfrm>
          <a:prstGeom prst="rect">
            <a:avLst/>
          </a:prstGeom>
          <a:noFill/>
          <a:ln>
            <a:noFill/>
          </a:ln>
        </p:spPr>
      </p:pic>
      <p:pic>
        <p:nvPicPr>
          <p:cNvPr id="1237" name="Google Shape;1237;p132"/>
          <p:cNvPicPr preferRelativeResize="0"/>
          <p:nvPr/>
        </p:nvPicPr>
        <p:blipFill>
          <a:blip r:embed="rId4">
            <a:alphaModFix/>
          </a:blip>
          <a:stretch>
            <a:fillRect/>
          </a:stretch>
        </p:blipFill>
        <p:spPr>
          <a:xfrm>
            <a:off x="7193793" y="2573976"/>
            <a:ext cx="409575" cy="419100"/>
          </a:xfrm>
          <a:prstGeom prst="rect">
            <a:avLst/>
          </a:prstGeom>
          <a:noFill/>
          <a:ln>
            <a:noFill/>
          </a:ln>
        </p:spPr>
      </p:pic>
      <p:pic>
        <p:nvPicPr>
          <p:cNvPr id="1238" name="Google Shape;1238;p132"/>
          <p:cNvPicPr preferRelativeResize="0"/>
          <p:nvPr/>
        </p:nvPicPr>
        <p:blipFill>
          <a:blip r:embed="rId5">
            <a:alphaModFix/>
          </a:blip>
          <a:stretch>
            <a:fillRect/>
          </a:stretch>
        </p:blipFill>
        <p:spPr>
          <a:xfrm>
            <a:off x="6461743" y="2578738"/>
            <a:ext cx="390525" cy="409575"/>
          </a:xfrm>
          <a:prstGeom prst="rect">
            <a:avLst/>
          </a:prstGeom>
          <a:noFill/>
          <a:ln>
            <a:noFill/>
          </a:ln>
        </p:spPr>
      </p:pic>
      <p:pic>
        <p:nvPicPr>
          <p:cNvPr id="1239" name="Google Shape;1239;p132"/>
          <p:cNvPicPr preferRelativeResize="0"/>
          <p:nvPr/>
        </p:nvPicPr>
        <p:blipFill>
          <a:blip r:embed="rId6">
            <a:alphaModFix/>
          </a:blip>
          <a:stretch>
            <a:fillRect/>
          </a:stretch>
        </p:blipFill>
        <p:spPr>
          <a:xfrm>
            <a:off x="7198556" y="1728513"/>
            <a:ext cx="400050" cy="390525"/>
          </a:xfrm>
          <a:prstGeom prst="rect">
            <a:avLst/>
          </a:prstGeom>
          <a:noFill/>
          <a:ln>
            <a:noFill/>
          </a:ln>
        </p:spPr>
      </p:pic>
      <p:sp>
        <p:nvSpPr>
          <p:cNvPr id="1240" name="Google Shape;1240;p132"/>
          <p:cNvSpPr txBox="1"/>
          <p:nvPr/>
        </p:nvSpPr>
        <p:spPr>
          <a:xfrm>
            <a:off x="6395406" y="3340063"/>
            <a:ext cx="145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Production</a:t>
            </a:r>
            <a:endParaRPr sz="1800">
              <a:solidFill>
                <a:srgbClr val="666666"/>
              </a:solidFill>
              <a:latin typeface="EB Garamond"/>
              <a:ea typeface="EB Garamond"/>
              <a:cs typeface="EB Garamond"/>
              <a:sym typeface="EB Garamond"/>
            </a:endParaRPr>
          </a:p>
        </p:txBody>
      </p:sp>
      <p:cxnSp>
        <p:nvCxnSpPr>
          <p:cNvPr id="1241" name="Google Shape;1241;p132"/>
          <p:cNvCxnSpPr/>
          <p:nvPr/>
        </p:nvCxnSpPr>
        <p:spPr>
          <a:xfrm flipH="1" rot="10800000">
            <a:off x="2150550" y="2270325"/>
            <a:ext cx="1205700" cy="5400"/>
          </a:xfrm>
          <a:prstGeom prst="straightConnector1">
            <a:avLst/>
          </a:prstGeom>
          <a:noFill/>
          <a:ln cap="flat" cmpd="sng" w="19050">
            <a:solidFill>
              <a:schemeClr val="dk2"/>
            </a:solidFill>
            <a:prstDash val="solid"/>
            <a:round/>
            <a:headEnd len="med" w="med" type="none"/>
            <a:tailEnd len="med" w="med" type="stealth"/>
          </a:ln>
        </p:spPr>
      </p:cxnSp>
      <p:cxnSp>
        <p:nvCxnSpPr>
          <p:cNvPr id="1242" name="Google Shape;1242;p132"/>
          <p:cNvCxnSpPr/>
          <p:nvPr/>
        </p:nvCxnSpPr>
        <p:spPr>
          <a:xfrm flipH="1" rot="10800000">
            <a:off x="5034775" y="2198625"/>
            <a:ext cx="1205700" cy="54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par>
                                <p:cTn fill="hold" nodeType="with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1000"/>
                                        <p:tgtEl>
                                          <p:spTgt spid="1224"/>
                                        </p:tgtEl>
                                      </p:cBhvr>
                                    </p:animEffect>
                                  </p:childTnLst>
                                </p:cTn>
                              </p:par>
                              <p:par>
                                <p:cTn fill="hold" nodeType="with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par>
                                <p:cTn fill="hold" nodeType="with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par>
                                <p:cTn fill="hold" nodeType="with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par>
                                <p:cTn fill="hold" nodeType="with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1000"/>
                                        <p:tgtEl>
                                          <p:spTgt spid="1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par>
                                <p:cTn fill="hold" nodeType="with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par>
                                <p:cTn fill="hold" nodeType="with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000"/>
                                        <p:tgtEl>
                                          <p:spTgt spid="1233"/>
                                        </p:tgtEl>
                                      </p:cBhvr>
                                    </p:animEffect>
                                  </p:childTnLst>
                                </p:cTn>
                              </p:par>
                              <p:par>
                                <p:cTn fill="hold" nodeType="with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000"/>
                                        <p:tgtEl>
                                          <p:spTgt spid="1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1000"/>
                                        <p:tgtEl>
                                          <p:spTgt spid="1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1000"/>
                                        <p:tgtEl>
                                          <p:spTgt spid="1235"/>
                                        </p:tgtEl>
                                      </p:cBhvr>
                                    </p:animEffect>
                                  </p:childTnLst>
                                </p:cTn>
                              </p:par>
                              <p:par>
                                <p:cTn fill="hold" nodeType="with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000"/>
                                        <p:tgtEl>
                                          <p:spTgt spid="1236"/>
                                        </p:tgtEl>
                                      </p:cBhvr>
                                    </p:animEffect>
                                  </p:childTnLst>
                                </p:cTn>
                              </p:par>
                              <p:par>
                                <p:cTn fill="hold" nodeType="with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par>
                                <p:cTn fill="hold" nodeType="with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000"/>
                                        <p:tgtEl>
                                          <p:spTgt spid="1238"/>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33"/>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Using IAAC</a:t>
            </a:r>
            <a:endParaRPr>
              <a:solidFill>
                <a:srgbClr val="FF7A00"/>
              </a:solidFill>
              <a:latin typeface="EB Garamond"/>
              <a:ea typeface="EB Garamond"/>
              <a:cs typeface="EB Garamond"/>
              <a:sym typeface="EB Garamond"/>
            </a:endParaRPr>
          </a:p>
        </p:txBody>
      </p:sp>
      <p:sp>
        <p:nvSpPr>
          <p:cNvPr id="1248" name="Google Shape;1248;p13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249" name="Google Shape;1249;p133"/>
          <p:cNvPicPr preferRelativeResize="0"/>
          <p:nvPr/>
        </p:nvPicPr>
        <p:blipFill>
          <a:blip r:embed="rId3">
            <a:alphaModFix/>
          </a:blip>
          <a:stretch>
            <a:fillRect/>
          </a:stretch>
        </p:blipFill>
        <p:spPr>
          <a:xfrm>
            <a:off x="3821148" y="3553500"/>
            <a:ext cx="488425" cy="567625"/>
          </a:xfrm>
          <a:prstGeom prst="rect">
            <a:avLst/>
          </a:prstGeom>
          <a:noFill/>
          <a:ln>
            <a:noFill/>
          </a:ln>
        </p:spPr>
      </p:pic>
      <p:sp>
        <p:nvSpPr>
          <p:cNvPr id="1250" name="Google Shape;1250;p133"/>
          <p:cNvSpPr/>
          <p:nvPr/>
        </p:nvSpPr>
        <p:spPr>
          <a:xfrm>
            <a:off x="341463" y="1227177"/>
            <a:ext cx="1152600" cy="161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1" name="Google Shape;1251;p133"/>
          <p:cNvPicPr preferRelativeResize="0"/>
          <p:nvPr/>
        </p:nvPicPr>
        <p:blipFill>
          <a:blip r:embed="rId4">
            <a:alphaModFix/>
          </a:blip>
          <a:stretch>
            <a:fillRect/>
          </a:stretch>
        </p:blipFill>
        <p:spPr>
          <a:xfrm>
            <a:off x="515662" y="1501953"/>
            <a:ext cx="320537" cy="342900"/>
          </a:xfrm>
          <a:prstGeom prst="rect">
            <a:avLst/>
          </a:prstGeom>
          <a:noFill/>
          <a:ln>
            <a:noFill/>
          </a:ln>
        </p:spPr>
      </p:pic>
      <p:pic>
        <p:nvPicPr>
          <p:cNvPr id="1252" name="Google Shape;1252;p133"/>
          <p:cNvPicPr preferRelativeResize="0"/>
          <p:nvPr/>
        </p:nvPicPr>
        <p:blipFill>
          <a:blip r:embed="rId5">
            <a:alphaModFix/>
          </a:blip>
          <a:stretch>
            <a:fillRect/>
          </a:stretch>
        </p:blipFill>
        <p:spPr>
          <a:xfrm>
            <a:off x="1086498" y="2226352"/>
            <a:ext cx="320525" cy="327979"/>
          </a:xfrm>
          <a:prstGeom prst="rect">
            <a:avLst/>
          </a:prstGeom>
          <a:noFill/>
          <a:ln>
            <a:noFill/>
          </a:ln>
        </p:spPr>
      </p:pic>
      <p:pic>
        <p:nvPicPr>
          <p:cNvPr id="1253" name="Google Shape;1253;p133"/>
          <p:cNvPicPr preferRelativeResize="0"/>
          <p:nvPr/>
        </p:nvPicPr>
        <p:blipFill>
          <a:blip r:embed="rId6">
            <a:alphaModFix/>
          </a:blip>
          <a:stretch>
            <a:fillRect/>
          </a:stretch>
        </p:blipFill>
        <p:spPr>
          <a:xfrm>
            <a:off x="515663" y="2222267"/>
            <a:ext cx="320525" cy="336160"/>
          </a:xfrm>
          <a:prstGeom prst="rect">
            <a:avLst/>
          </a:prstGeom>
          <a:noFill/>
          <a:ln>
            <a:noFill/>
          </a:ln>
        </p:spPr>
      </p:pic>
      <p:pic>
        <p:nvPicPr>
          <p:cNvPr id="1254" name="Google Shape;1254;p133"/>
          <p:cNvPicPr preferRelativeResize="0"/>
          <p:nvPr/>
        </p:nvPicPr>
        <p:blipFill>
          <a:blip r:embed="rId7">
            <a:alphaModFix/>
          </a:blip>
          <a:stretch>
            <a:fillRect/>
          </a:stretch>
        </p:blipFill>
        <p:spPr>
          <a:xfrm>
            <a:off x="1048564" y="1560603"/>
            <a:ext cx="320525" cy="312893"/>
          </a:xfrm>
          <a:prstGeom prst="rect">
            <a:avLst/>
          </a:prstGeom>
          <a:noFill/>
          <a:ln>
            <a:noFill/>
          </a:ln>
        </p:spPr>
      </p:pic>
      <p:sp>
        <p:nvSpPr>
          <p:cNvPr id="1255" name="Google Shape;1255;p133"/>
          <p:cNvSpPr txBox="1"/>
          <p:nvPr/>
        </p:nvSpPr>
        <p:spPr>
          <a:xfrm>
            <a:off x="266782" y="2935860"/>
            <a:ext cx="145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Development</a:t>
            </a:r>
            <a:endParaRPr sz="1800">
              <a:solidFill>
                <a:srgbClr val="666666"/>
              </a:solidFill>
              <a:latin typeface="EB Garamond"/>
              <a:ea typeface="EB Garamond"/>
              <a:cs typeface="EB Garamond"/>
              <a:sym typeface="EB Garamond"/>
            </a:endParaRPr>
          </a:p>
        </p:txBody>
      </p:sp>
      <p:cxnSp>
        <p:nvCxnSpPr>
          <p:cNvPr id="1256" name="Google Shape;1256;p133"/>
          <p:cNvCxnSpPr/>
          <p:nvPr/>
        </p:nvCxnSpPr>
        <p:spPr>
          <a:xfrm rot="10800000">
            <a:off x="917854" y="3831046"/>
            <a:ext cx="2799300" cy="3900"/>
          </a:xfrm>
          <a:prstGeom prst="straightConnector1">
            <a:avLst/>
          </a:prstGeom>
          <a:noFill/>
          <a:ln cap="flat" cmpd="sng" w="19050">
            <a:solidFill>
              <a:schemeClr val="dk2"/>
            </a:solidFill>
            <a:prstDash val="solid"/>
            <a:round/>
            <a:headEnd len="med" w="med" type="none"/>
            <a:tailEnd len="med" w="med" type="none"/>
          </a:ln>
        </p:spPr>
      </p:cxnSp>
      <p:cxnSp>
        <p:nvCxnSpPr>
          <p:cNvPr id="1257" name="Google Shape;1257;p133"/>
          <p:cNvCxnSpPr/>
          <p:nvPr/>
        </p:nvCxnSpPr>
        <p:spPr>
          <a:xfrm>
            <a:off x="917725" y="3425450"/>
            <a:ext cx="0" cy="416100"/>
          </a:xfrm>
          <a:prstGeom prst="straightConnector1">
            <a:avLst/>
          </a:prstGeom>
          <a:noFill/>
          <a:ln cap="flat" cmpd="sng" w="19050">
            <a:solidFill>
              <a:schemeClr val="dk2"/>
            </a:solidFill>
            <a:prstDash val="solid"/>
            <a:round/>
            <a:headEnd len="med" w="med" type="stealth"/>
            <a:tailEnd len="med" w="med" type="none"/>
          </a:ln>
        </p:spPr>
      </p:cxnSp>
      <p:sp>
        <p:nvSpPr>
          <p:cNvPr id="1258" name="Google Shape;1258;p133"/>
          <p:cNvSpPr/>
          <p:nvPr/>
        </p:nvSpPr>
        <p:spPr>
          <a:xfrm>
            <a:off x="3396413" y="1187164"/>
            <a:ext cx="1152600" cy="161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9" name="Google Shape;1259;p133"/>
          <p:cNvPicPr preferRelativeResize="0"/>
          <p:nvPr/>
        </p:nvPicPr>
        <p:blipFill>
          <a:blip r:embed="rId4">
            <a:alphaModFix/>
          </a:blip>
          <a:stretch>
            <a:fillRect/>
          </a:stretch>
        </p:blipFill>
        <p:spPr>
          <a:xfrm>
            <a:off x="3570612" y="1461941"/>
            <a:ext cx="320537" cy="342900"/>
          </a:xfrm>
          <a:prstGeom prst="rect">
            <a:avLst/>
          </a:prstGeom>
          <a:noFill/>
          <a:ln>
            <a:noFill/>
          </a:ln>
        </p:spPr>
      </p:pic>
      <p:pic>
        <p:nvPicPr>
          <p:cNvPr id="1260" name="Google Shape;1260;p133"/>
          <p:cNvPicPr preferRelativeResize="0"/>
          <p:nvPr/>
        </p:nvPicPr>
        <p:blipFill>
          <a:blip r:embed="rId5">
            <a:alphaModFix/>
          </a:blip>
          <a:stretch>
            <a:fillRect/>
          </a:stretch>
        </p:blipFill>
        <p:spPr>
          <a:xfrm>
            <a:off x="4141448" y="2186339"/>
            <a:ext cx="320525" cy="327979"/>
          </a:xfrm>
          <a:prstGeom prst="rect">
            <a:avLst/>
          </a:prstGeom>
          <a:noFill/>
          <a:ln>
            <a:noFill/>
          </a:ln>
        </p:spPr>
      </p:pic>
      <p:pic>
        <p:nvPicPr>
          <p:cNvPr id="1261" name="Google Shape;1261;p133"/>
          <p:cNvPicPr preferRelativeResize="0"/>
          <p:nvPr/>
        </p:nvPicPr>
        <p:blipFill>
          <a:blip r:embed="rId6">
            <a:alphaModFix/>
          </a:blip>
          <a:stretch>
            <a:fillRect/>
          </a:stretch>
        </p:blipFill>
        <p:spPr>
          <a:xfrm>
            <a:off x="3570613" y="2182254"/>
            <a:ext cx="320525" cy="336160"/>
          </a:xfrm>
          <a:prstGeom prst="rect">
            <a:avLst/>
          </a:prstGeom>
          <a:noFill/>
          <a:ln>
            <a:noFill/>
          </a:ln>
        </p:spPr>
      </p:pic>
      <p:pic>
        <p:nvPicPr>
          <p:cNvPr id="1262" name="Google Shape;1262;p133"/>
          <p:cNvPicPr preferRelativeResize="0"/>
          <p:nvPr/>
        </p:nvPicPr>
        <p:blipFill>
          <a:blip r:embed="rId7">
            <a:alphaModFix/>
          </a:blip>
          <a:stretch>
            <a:fillRect/>
          </a:stretch>
        </p:blipFill>
        <p:spPr>
          <a:xfrm>
            <a:off x="4103514" y="1520591"/>
            <a:ext cx="320525" cy="312893"/>
          </a:xfrm>
          <a:prstGeom prst="rect">
            <a:avLst/>
          </a:prstGeom>
          <a:noFill/>
          <a:ln>
            <a:noFill/>
          </a:ln>
        </p:spPr>
      </p:pic>
      <p:sp>
        <p:nvSpPr>
          <p:cNvPr id="1263" name="Google Shape;1263;p133"/>
          <p:cNvSpPr txBox="1"/>
          <p:nvPr/>
        </p:nvSpPr>
        <p:spPr>
          <a:xfrm>
            <a:off x="3649907" y="2902072"/>
            <a:ext cx="145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Staging</a:t>
            </a:r>
            <a:endParaRPr sz="1800">
              <a:solidFill>
                <a:srgbClr val="666666"/>
              </a:solidFill>
              <a:latin typeface="EB Garamond"/>
              <a:ea typeface="EB Garamond"/>
              <a:cs typeface="EB Garamond"/>
              <a:sym typeface="EB Garamond"/>
            </a:endParaRPr>
          </a:p>
        </p:txBody>
      </p:sp>
      <p:sp>
        <p:nvSpPr>
          <p:cNvPr id="1264" name="Google Shape;1264;p133"/>
          <p:cNvSpPr/>
          <p:nvPr/>
        </p:nvSpPr>
        <p:spPr>
          <a:xfrm>
            <a:off x="6173910" y="1187164"/>
            <a:ext cx="1152600" cy="161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5" name="Google Shape;1265;p133"/>
          <p:cNvPicPr preferRelativeResize="0"/>
          <p:nvPr/>
        </p:nvPicPr>
        <p:blipFill>
          <a:blip r:embed="rId4">
            <a:alphaModFix/>
          </a:blip>
          <a:stretch>
            <a:fillRect/>
          </a:stretch>
        </p:blipFill>
        <p:spPr>
          <a:xfrm>
            <a:off x="6348109" y="1461941"/>
            <a:ext cx="320537" cy="342900"/>
          </a:xfrm>
          <a:prstGeom prst="rect">
            <a:avLst/>
          </a:prstGeom>
          <a:noFill/>
          <a:ln>
            <a:noFill/>
          </a:ln>
        </p:spPr>
      </p:pic>
      <p:pic>
        <p:nvPicPr>
          <p:cNvPr id="1266" name="Google Shape;1266;p133"/>
          <p:cNvPicPr preferRelativeResize="0"/>
          <p:nvPr/>
        </p:nvPicPr>
        <p:blipFill>
          <a:blip r:embed="rId5">
            <a:alphaModFix/>
          </a:blip>
          <a:stretch>
            <a:fillRect/>
          </a:stretch>
        </p:blipFill>
        <p:spPr>
          <a:xfrm>
            <a:off x="6918945" y="2186339"/>
            <a:ext cx="320525" cy="327979"/>
          </a:xfrm>
          <a:prstGeom prst="rect">
            <a:avLst/>
          </a:prstGeom>
          <a:noFill/>
          <a:ln>
            <a:noFill/>
          </a:ln>
        </p:spPr>
      </p:pic>
      <p:pic>
        <p:nvPicPr>
          <p:cNvPr id="1267" name="Google Shape;1267;p133"/>
          <p:cNvPicPr preferRelativeResize="0"/>
          <p:nvPr/>
        </p:nvPicPr>
        <p:blipFill>
          <a:blip r:embed="rId6">
            <a:alphaModFix/>
          </a:blip>
          <a:stretch>
            <a:fillRect/>
          </a:stretch>
        </p:blipFill>
        <p:spPr>
          <a:xfrm>
            <a:off x="6348110" y="2182254"/>
            <a:ext cx="320525" cy="336160"/>
          </a:xfrm>
          <a:prstGeom prst="rect">
            <a:avLst/>
          </a:prstGeom>
          <a:noFill/>
          <a:ln>
            <a:noFill/>
          </a:ln>
        </p:spPr>
      </p:pic>
      <p:pic>
        <p:nvPicPr>
          <p:cNvPr id="1268" name="Google Shape;1268;p133"/>
          <p:cNvPicPr preferRelativeResize="0"/>
          <p:nvPr/>
        </p:nvPicPr>
        <p:blipFill>
          <a:blip r:embed="rId7">
            <a:alphaModFix/>
          </a:blip>
          <a:stretch>
            <a:fillRect/>
          </a:stretch>
        </p:blipFill>
        <p:spPr>
          <a:xfrm>
            <a:off x="6881011" y="1520591"/>
            <a:ext cx="320525" cy="312893"/>
          </a:xfrm>
          <a:prstGeom prst="rect">
            <a:avLst/>
          </a:prstGeom>
          <a:noFill/>
          <a:ln>
            <a:noFill/>
          </a:ln>
        </p:spPr>
      </p:pic>
      <p:sp>
        <p:nvSpPr>
          <p:cNvPr id="1269" name="Google Shape;1269;p133"/>
          <p:cNvSpPr txBox="1"/>
          <p:nvPr/>
        </p:nvSpPr>
        <p:spPr>
          <a:xfrm>
            <a:off x="6173905" y="2895822"/>
            <a:ext cx="145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Production</a:t>
            </a:r>
            <a:endParaRPr sz="1800">
              <a:solidFill>
                <a:srgbClr val="666666"/>
              </a:solidFill>
              <a:latin typeface="EB Garamond"/>
              <a:ea typeface="EB Garamond"/>
              <a:cs typeface="EB Garamond"/>
              <a:sym typeface="EB Garamond"/>
            </a:endParaRPr>
          </a:p>
        </p:txBody>
      </p:sp>
      <p:cxnSp>
        <p:nvCxnSpPr>
          <p:cNvPr id="1270" name="Google Shape;1270;p133"/>
          <p:cNvCxnSpPr/>
          <p:nvPr/>
        </p:nvCxnSpPr>
        <p:spPr>
          <a:xfrm flipH="1">
            <a:off x="4461950" y="3788250"/>
            <a:ext cx="2442300" cy="9300"/>
          </a:xfrm>
          <a:prstGeom prst="straightConnector1">
            <a:avLst/>
          </a:prstGeom>
          <a:noFill/>
          <a:ln cap="flat" cmpd="sng" w="19050">
            <a:solidFill>
              <a:schemeClr val="dk2"/>
            </a:solidFill>
            <a:prstDash val="solid"/>
            <a:round/>
            <a:headEnd len="med" w="med" type="none"/>
            <a:tailEnd len="med" w="med" type="none"/>
          </a:ln>
        </p:spPr>
      </p:cxnSp>
      <p:cxnSp>
        <p:nvCxnSpPr>
          <p:cNvPr id="1271" name="Google Shape;1271;p133"/>
          <p:cNvCxnSpPr/>
          <p:nvPr/>
        </p:nvCxnSpPr>
        <p:spPr>
          <a:xfrm>
            <a:off x="6899600" y="3381450"/>
            <a:ext cx="0" cy="416100"/>
          </a:xfrm>
          <a:prstGeom prst="straightConnector1">
            <a:avLst/>
          </a:prstGeom>
          <a:noFill/>
          <a:ln cap="flat" cmpd="sng" w="19050">
            <a:solidFill>
              <a:schemeClr val="dk2"/>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0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1000"/>
                                        <p:tgtEl>
                                          <p:spTgt spid="1250"/>
                                        </p:tgtEl>
                                      </p:cBhvr>
                                    </p:animEffect>
                                  </p:childTnLst>
                                </p:cTn>
                              </p:par>
                              <p:par>
                                <p:cTn fill="hold" nodeType="with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1000"/>
                                        <p:tgtEl>
                                          <p:spTgt spid="1251"/>
                                        </p:tgtEl>
                                      </p:cBhvr>
                                    </p:animEffect>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1000"/>
                                        <p:tgtEl>
                                          <p:spTgt spid="1252"/>
                                        </p:tgtEl>
                                      </p:cBhvr>
                                    </p:animEffect>
                                  </p:childTnLst>
                                </p:cTn>
                              </p:par>
                              <p:par>
                                <p:cTn fill="hold" nodeType="with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1000"/>
                                        <p:tgtEl>
                                          <p:spTgt spid="1253"/>
                                        </p:tgtEl>
                                      </p:cBhvr>
                                    </p:animEffect>
                                  </p:childTnLst>
                                </p:cTn>
                              </p:par>
                              <p:par>
                                <p:cTn fill="hold" nodeType="with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1000"/>
                                        <p:tgtEl>
                                          <p:spTgt spid="1254"/>
                                        </p:tgtEl>
                                      </p:cBhvr>
                                    </p:animEffect>
                                  </p:childTnLst>
                                </p:cTn>
                              </p:par>
                              <p:par>
                                <p:cTn fill="hold" nodeType="with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1000"/>
                                        <p:tgtEl>
                                          <p:spTgt spid="1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000"/>
                                        <p:tgtEl>
                                          <p:spTgt spid="1258"/>
                                        </p:tgtEl>
                                      </p:cBhvr>
                                    </p:animEffect>
                                  </p:childTnLst>
                                </p:cTn>
                              </p:par>
                              <p:par>
                                <p:cTn fill="hold" nodeType="with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par>
                                <p:cTn fill="hold" nodeType="with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000"/>
                                        <p:tgtEl>
                                          <p:spTgt spid="1260"/>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par>
                                <p:cTn fill="hold" nodeType="with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000"/>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000"/>
                                        <p:tgtEl>
                                          <p:spTgt spid="1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000"/>
                                        <p:tgtEl>
                                          <p:spTgt spid="1264"/>
                                        </p:tgtEl>
                                      </p:cBhvr>
                                    </p:animEffect>
                                  </p:childTnLst>
                                </p:cTn>
                              </p:par>
                              <p:par>
                                <p:cTn fill="hold" nodeType="with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1000"/>
                                        <p:tgtEl>
                                          <p:spTgt spid="1265"/>
                                        </p:tgtEl>
                                      </p:cBhvr>
                                    </p:animEffect>
                                  </p:childTnLst>
                                </p:cTn>
                              </p:par>
                              <p:par>
                                <p:cTn fill="hold" nodeType="with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1000"/>
                                        <p:tgtEl>
                                          <p:spTgt spid="1266"/>
                                        </p:tgtEl>
                                      </p:cBhvr>
                                    </p:animEffec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1000"/>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0"/>
                                        <p:tgtEl>
                                          <p:spTgt spid="1268"/>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5"/>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Availability Zone - Part 2  </a:t>
            </a:r>
            <a:endParaRPr>
              <a:solidFill>
                <a:srgbClr val="FF7A00"/>
              </a:solidFill>
              <a:latin typeface="EB Garamond"/>
              <a:ea typeface="EB Garamond"/>
              <a:cs typeface="EB Garamond"/>
              <a:sym typeface="EB Garamond"/>
            </a:endParaRPr>
          </a:p>
        </p:txBody>
      </p:sp>
      <p:sp>
        <p:nvSpPr>
          <p:cNvPr id="184" name="Google Shape;184;p3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5" name="Google Shape;185;p35"/>
          <p:cNvSpPr txBox="1"/>
          <p:nvPr/>
        </p:nvSpPr>
        <p:spPr>
          <a:xfrm>
            <a:off x="213900" y="983325"/>
            <a:ext cx="79842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AZ is designed for independent failure zone.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Thus, they are physically separated.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AZ are inter-connected with high speed private links.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availability zone are located at lower-risk locations.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AWS-map_APAC-274x274.png" id="186" name="Google Shape;186;p35"/>
          <p:cNvPicPr preferRelativeResize="0"/>
          <p:nvPr/>
        </p:nvPicPr>
        <p:blipFill>
          <a:blip r:embed="rId3">
            <a:alphaModFix/>
          </a:blip>
          <a:stretch>
            <a:fillRect/>
          </a:stretch>
        </p:blipFill>
        <p:spPr>
          <a:xfrm>
            <a:off x="5825900" y="1420025"/>
            <a:ext cx="2851950" cy="2851950"/>
          </a:xfrm>
          <a:prstGeom prst="rect">
            <a:avLst/>
          </a:prstGeom>
          <a:noFill/>
          <a:ln>
            <a:noFill/>
          </a:ln>
        </p:spPr>
      </p:pic>
      <p:pic>
        <p:nvPicPr>
          <p:cNvPr descr="az_02.png" id="187" name="Google Shape;187;p35"/>
          <p:cNvPicPr preferRelativeResize="0"/>
          <p:nvPr/>
        </p:nvPicPr>
        <p:blipFill>
          <a:blip r:embed="rId4">
            <a:alphaModFix/>
          </a:blip>
          <a:stretch>
            <a:fillRect/>
          </a:stretch>
        </p:blipFill>
        <p:spPr>
          <a:xfrm>
            <a:off x="6107000" y="1326375"/>
            <a:ext cx="2419350" cy="27622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34"/>
          <p:cNvSpPr txBox="1"/>
          <p:nvPr>
            <p:ph idx="1" type="subTitle"/>
          </p:nvPr>
        </p:nvSpPr>
        <p:spPr>
          <a:xfrm>
            <a:off x="-79975" y="85350"/>
            <a:ext cx="86124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Benefits of Infrastructure as a Code</a:t>
            </a:r>
            <a:endParaRPr>
              <a:solidFill>
                <a:srgbClr val="FF7A00"/>
              </a:solidFill>
              <a:latin typeface="EB Garamond"/>
              <a:ea typeface="EB Garamond"/>
              <a:cs typeface="EB Garamond"/>
              <a:sym typeface="EB Garamond"/>
            </a:endParaRPr>
          </a:p>
        </p:txBody>
      </p:sp>
      <p:sp>
        <p:nvSpPr>
          <p:cNvPr id="1277" name="Google Shape;1277;p13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78" name="Google Shape;1278;p134"/>
          <p:cNvSpPr txBox="1"/>
          <p:nvPr/>
        </p:nvSpPr>
        <p:spPr>
          <a:xfrm>
            <a:off x="234125" y="857300"/>
            <a:ext cx="7984200" cy="9888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There are several benefits of designing your infrastructure as code: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Reusable Code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Managing infrastructure via source control.</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Enable collaboration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web-page_1300-265.jpg" id="1279" name="Google Shape;1279;p134"/>
          <p:cNvPicPr preferRelativeResize="0"/>
          <p:nvPr/>
        </p:nvPicPr>
        <p:blipFill>
          <a:blip r:embed="rId3">
            <a:alphaModFix/>
          </a:blip>
          <a:stretch>
            <a:fillRect/>
          </a:stretch>
        </p:blipFill>
        <p:spPr>
          <a:xfrm>
            <a:off x="6108650" y="1670850"/>
            <a:ext cx="1801800" cy="1801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35"/>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AWS Rekognition</a:t>
            </a:r>
            <a:endParaRPr sz="4800">
              <a:solidFill>
                <a:srgbClr val="666666"/>
              </a:solidFill>
              <a:latin typeface="EB Garamond"/>
              <a:ea typeface="EB Garamond"/>
              <a:cs typeface="EB Garamond"/>
              <a:sym typeface="EB Garamond"/>
            </a:endParaRPr>
          </a:p>
        </p:txBody>
      </p:sp>
      <p:sp>
        <p:nvSpPr>
          <p:cNvPr id="1285" name="Google Shape;1285;p13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Deep Learning </a:t>
            </a:r>
            <a:endParaRPr>
              <a:solidFill>
                <a:srgbClr val="FF7A00"/>
              </a:solidFill>
              <a:latin typeface="EB Garamond"/>
              <a:ea typeface="EB Garamond"/>
              <a:cs typeface="EB Garamond"/>
              <a:sym typeface="EB Garamond"/>
            </a:endParaRPr>
          </a:p>
        </p:txBody>
      </p:sp>
      <p:cxnSp>
        <p:nvCxnSpPr>
          <p:cNvPr id="1286" name="Google Shape;1286;p13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87" name="Google Shape;1287;p13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3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AWS Rekognition</a:t>
            </a:r>
            <a:endParaRPr>
              <a:solidFill>
                <a:srgbClr val="FF7A00"/>
              </a:solidFill>
              <a:latin typeface="EB Garamond"/>
              <a:ea typeface="EB Garamond"/>
              <a:cs typeface="EB Garamond"/>
              <a:sym typeface="EB Garamond"/>
            </a:endParaRPr>
          </a:p>
        </p:txBody>
      </p:sp>
      <p:sp>
        <p:nvSpPr>
          <p:cNvPr id="1293" name="Google Shape;1293;p13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94" name="Google Shape;1294;p136"/>
          <p:cNvSpPr txBox="1"/>
          <p:nvPr/>
        </p:nvSpPr>
        <p:spPr>
          <a:xfrm>
            <a:off x="514350" y="796838"/>
            <a:ext cx="81153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1155CC"/>
                </a:solidFill>
                <a:latin typeface="EB Garamond"/>
                <a:ea typeface="EB Garamond"/>
                <a:cs typeface="EB Garamond"/>
                <a:sym typeface="EB Garamond"/>
              </a:rPr>
              <a:t>AWS AWS Rekognition</a:t>
            </a:r>
            <a:r>
              <a:rPr lang="en" sz="1800">
                <a:solidFill>
                  <a:srgbClr val="666666"/>
                </a:solidFill>
                <a:latin typeface="EB Garamond"/>
                <a:ea typeface="EB Garamond"/>
                <a:cs typeface="EB Garamond"/>
                <a:sym typeface="EB Garamond"/>
              </a:rPr>
              <a:t> is a deep learning based virtual analysis service.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allows us to easily integrate powerful visual analysis into our application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37"/>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    Elastic Beanstalk   </a:t>
            </a:r>
            <a:endParaRPr>
              <a:solidFill>
                <a:srgbClr val="666666"/>
              </a:solidFill>
              <a:latin typeface="EB Garamond"/>
              <a:ea typeface="EB Garamond"/>
              <a:cs typeface="EB Garamond"/>
              <a:sym typeface="EB Garamond"/>
            </a:endParaRPr>
          </a:p>
        </p:txBody>
      </p:sp>
      <p:sp>
        <p:nvSpPr>
          <p:cNvPr id="1300" name="Google Shape;1300;p137"/>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Orchestration</a:t>
            </a:r>
            <a:endParaRPr>
              <a:solidFill>
                <a:srgbClr val="FF7A00"/>
              </a:solidFill>
              <a:latin typeface="EB Garamond"/>
              <a:ea typeface="EB Garamond"/>
              <a:cs typeface="EB Garamond"/>
              <a:sym typeface="EB Garamond"/>
            </a:endParaRPr>
          </a:p>
        </p:txBody>
      </p:sp>
      <p:cxnSp>
        <p:nvCxnSpPr>
          <p:cNvPr id="1301" name="Google Shape;1301;p137"/>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302" name="Google Shape;1302;p137"/>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38"/>
          <p:cNvSpPr/>
          <p:nvPr/>
        </p:nvSpPr>
        <p:spPr>
          <a:xfrm>
            <a:off x="6350350" y="3025975"/>
            <a:ext cx="1370400" cy="1134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38"/>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Traditional Deployment Approach</a:t>
            </a:r>
            <a:endParaRPr>
              <a:solidFill>
                <a:srgbClr val="FF7A00"/>
              </a:solidFill>
              <a:latin typeface="EB Garamond"/>
              <a:ea typeface="EB Garamond"/>
              <a:cs typeface="EB Garamond"/>
              <a:sym typeface="EB Garamond"/>
            </a:endParaRPr>
          </a:p>
        </p:txBody>
      </p:sp>
      <p:sp>
        <p:nvSpPr>
          <p:cNvPr id="1309" name="Google Shape;1309;p13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10" name="Google Shape;1310;p138"/>
          <p:cNvSpPr txBox="1"/>
          <p:nvPr/>
        </p:nvSpPr>
        <p:spPr>
          <a:xfrm>
            <a:off x="234125" y="793275"/>
            <a:ext cx="8480700" cy="13512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0B5394"/>
                </a:solidFill>
                <a:latin typeface="EB Garamond"/>
                <a:ea typeface="EB Garamond"/>
                <a:cs typeface="EB Garamond"/>
                <a:sym typeface="EB Garamond"/>
              </a:rPr>
              <a:t>Use-Case: Deploy a simple Hello World application for production.</a:t>
            </a:r>
            <a:endParaRPr sz="1800">
              <a:solidFill>
                <a:srgbClr val="0B5394"/>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Resources to be created:  AWS EC2, ELB, Auto-Scaling, Web-Server Configuration, and others.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
        <p:nvSpPr>
          <p:cNvPr id="1311" name="Google Shape;1311;p138"/>
          <p:cNvSpPr/>
          <p:nvPr/>
        </p:nvSpPr>
        <p:spPr>
          <a:xfrm>
            <a:off x="4087775" y="3025977"/>
            <a:ext cx="1662900" cy="1134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2" name="Google Shape;1312;p138"/>
          <p:cNvPicPr preferRelativeResize="0"/>
          <p:nvPr/>
        </p:nvPicPr>
        <p:blipFill>
          <a:blip r:embed="rId3">
            <a:alphaModFix/>
          </a:blip>
          <a:stretch>
            <a:fillRect/>
          </a:stretch>
        </p:blipFill>
        <p:spPr>
          <a:xfrm>
            <a:off x="4304162" y="3379426"/>
            <a:ext cx="428025" cy="428000"/>
          </a:xfrm>
          <a:prstGeom prst="rect">
            <a:avLst/>
          </a:prstGeom>
          <a:noFill/>
          <a:ln>
            <a:noFill/>
          </a:ln>
        </p:spPr>
      </p:pic>
      <p:pic>
        <p:nvPicPr>
          <p:cNvPr id="1313" name="Google Shape;1313;p138"/>
          <p:cNvPicPr preferRelativeResize="0"/>
          <p:nvPr/>
        </p:nvPicPr>
        <p:blipFill>
          <a:blip r:embed="rId4">
            <a:alphaModFix/>
          </a:blip>
          <a:stretch>
            <a:fillRect/>
          </a:stretch>
        </p:blipFill>
        <p:spPr>
          <a:xfrm>
            <a:off x="634625" y="3316275"/>
            <a:ext cx="777075" cy="582075"/>
          </a:xfrm>
          <a:prstGeom prst="rect">
            <a:avLst/>
          </a:prstGeom>
          <a:noFill/>
          <a:ln>
            <a:noFill/>
          </a:ln>
        </p:spPr>
      </p:pic>
      <p:pic>
        <p:nvPicPr>
          <p:cNvPr id="1314" name="Google Shape;1314;p138"/>
          <p:cNvPicPr preferRelativeResize="0"/>
          <p:nvPr/>
        </p:nvPicPr>
        <p:blipFill>
          <a:blip r:embed="rId5">
            <a:alphaModFix/>
          </a:blip>
          <a:stretch>
            <a:fillRect/>
          </a:stretch>
        </p:blipFill>
        <p:spPr>
          <a:xfrm>
            <a:off x="2451175" y="3262313"/>
            <a:ext cx="662200" cy="662200"/>
          </a:xfrm>
          <a:prstGeom prst="rect">
            <a:avLst/>
          </a:prstGeom>
          <a:noFill/>
          <a:ln>
            <a:noFill/>
          </a:ln>
        </p:spPr>
      </p:pic>
      <p:pic>
        <p:nvPicPr>
          <p:cNvPr id="1315" name="Google Shape;1315;p138"/>
          <p:cNvPicPr preferRelativeResize="0"/>
          <p:nvPr/>
        </p:nvPicPr>
        <p:blipFill>
          <a:blip r:embed="rId6">
            <a:alphaModFix/>
          </a:blip>
          <a:stretch>
            <a:fillRect/>
          </a:stretch>
        </p:blipFill>
        <p:spPr>
          <a:xfrm>
            <a:off x="795575" y="2232875"/>
            <a:ext cx="455150" cy="455150"/>
          </a:xfrm>
          <a:prstGeom prst="rect">
            <a:avLst/>
          </a:prstGeom>
          <a:noFill/>
          <a:ln>
            <a:noFill/>
          </a:ln>
        </p:spPr>
      </p:pic>
      <p:cxnSp>
        <p:nvCxnSpPr>
          <p:cNvPr id="1316" name="Google Shape;1316;p138"/>
          <p:cNvCxnSpPr/>
          <p:nvPr/>
        </p:nvCxnSpPr>
        <p:spPr>
          <a:xfrm>
            <a:off x="903250" y="2820800"/>
            <a:ext cx="0" cy="362700"/>
          </a:xfrm>
          <a:prstGeom prst="straightConnector1">
            <a:avLst/>
          </a:prstGeom>
          <a:noFill/>
          <a:ln cap="flat" cmpd="sng" w="19050">
            <a:solidFill>
              <a:schemeClr val="dk2"/>
            </a:solidFill>
            <a:prstDash val="solid"/>
            <a:round/>
            <a:headEnd len="med" w="med" type="stealth"/>
            <a:tailEnd len="med" w="med" type="none"/>
          </a:ln>
        </p:spPr>
      </p:cxnSp>
      <p:cxnSp>
        <p:nvCxnSpPr>
          <p:cNvPr id="1317" name="Google Shape;1317;p138"/>
          <p:cNvCxnSpPr/>
          <p:nvPr/>
        </p:nvCxnSpPr>
        <p:spPr>
          <a:xfrm>
            <a:off x="1152400" y="2820800"/>
            <a:ext cx="0" cy="362700"/>
          </a:xfrm>
          <a:prstGeom prst="straightConnector1">
            <a:avLst/>
          </a:prstGeom>
          <a:noFill/>
          <a:ln cap="flat" cmpd="sng" w="19050">
            <a:solidFill>
              <a:schemeClr val="dk2"/>
            </a:solidFill>
            <a:prstDash val="solid"/>
            <a:round/>
            <a:headEnd len="med" w="med" type="none"/>
            <a:tailEnd len="med" w="med" type="stealth"/>
          </a:ln>
        </p:spPr>
      </p:cxnSp>
      <p:sp>
        <p:nvSpPr>
          <p:cNvPr id="1318" name="Google Shape;1318;p138"/>
          <p:cNvSpPr txBox="1"/>
          <p:nvPr/>
        </p:nvSpPr>
        <p:spPr>
          <a:xfrm>
            <a:off x="234125" y="2817500"/>
            <a:ext cx="52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DNS</a:t>
            </a:r>
            <a:endParaRPr sz="1200"/>
          </a:p>
        </p:txBody>
      </p:sp>
      <p:cxnSp>
        <p:nvCxnSpPr>
          <p:cNvPr id="1319" name="Google Shape;1319;p138"/>
          <p:cNvCxnSpPr/>
          <p:nvPr/>
        </p:nvCxnSpPr>
        <p:spPr>
          <a:xfrm>
            <a:off x="1596575" y="3434350"/>
            <a:ext cx="749700" cy="0"/>
          </a:xfrm>
          <a:prstGeom prst="straightConnector1">
            <a:avLst/>
          </a:prstGeom>
          <a:noFill/>
          <a:ln cap="flat" cmpd="sng" w="9525">
            <a:solidFill>
              <a:schemeClr val="dk2"/>
            </a:solidFill>
            <a:prstDash val="solid"/>
            <a:round/>
            <a:headEnd len="med" w="med" type="none"/>
            <a:tailEnd len="med" w="med" type="stealth"/>
          </a:ln>
        </p:spPr>
      </p:cxnSp>
      <p:cxnSp>
        <p:nvCxnSpPr>
          <p:cNvPr id="1320" name="Google Shape;1320;p138"/>
          <p:cNvCxnSpPr/>
          <p:nvPr/>
        </p:nvCxnSpPr>
        <p:spPr>
          <a:xfrm>
            <a:off x="3216538" y="3434350"/>
            <a:ext cx="749700" cy="0"/>
          </a:xfrm>
          <a:prstGeom prst="straightConnector1">
            <a:avLst/>
          </a:prstGeom>
          <a:noFill/>
          <a:ln cap="flat" cmpd="sng" w="9525">
            <a:solidFill>
              <a:schemeClr val="dk2"/>
            </a:solidFill>
            <a:prstDash val="solid"/>
            <a:round/>
            <a:headEnd len="med" w="med" type="none"/>
            <a:tailEnd len="med" w="med" type="stealth"/>
          </a:ln>
        </p:spPr>
      </p:cxnSp>
      <p:cxnSp>
        <p:nvCxnSpPr>
          <p:cNvPr id="1321" name="Google Shape;1321;p138"/>
          <p:cNvCxnSpPr/>
          <p:nvPr/>
        </p:nvCxnSpPr>
        <p:spPr>
          <a:xfrm>
            <a:off x="1596575" y="3764100"/>
            <a:ext cx="749700" cy="0"/>
          </a:xfrm>
          <a:prstGeom prst="straightConnector1">
            <a:avLst/>
          </a:prstGeom>
          <a:noFill/>
          <a:ln cap="flat" cmpd="sng" w="9525">
            <a:solidFill>
              <a:schemeClr val="dk2"/>
            </a:solidFill>
            <a:prstDash val="solid"/>
            <a:round/>
            <a:headEnd len="med" w="med" type="stealth"/>
            <a:tailEnd len="med" w="med" type="none"/>
          </a:ln>
        </p:spPr>
      </p:cxnSp>
      <p:cxnSp>
        <p:nvCxnSpPr>
          <p:cNvPr id="1322" name="Google Shape;1322;p138"/>
          <p:cNvCxnSpPr/>
          <p:nvPr/>
        </p:nvCxnSpPr>
        <p:spPr>
          <a:xfrm>
            <a:off x="3225718" y="3764100"/>
            <a:ext cx="749700" cy="0"/>
          </a:xfrm>
          <a:prstGeom prst="straightConnector1">
            <a:avLst/>
          </a:prstGeom>
          <a:noFill/>
          <a:ln cap="flat" cmpd="sng" w="9525">
            <a:solidFill>
              <a:schemeClr val="dk2"/>
            </a:solidFill>
            <a:prstDash val="solid"/>
            <a:round/>
            <a:headEnd len="med" w="med" type="stealth"/>
            <a:tailEnd len="med" w="med" type="none"/>
          </a:ln>
        </p:spPr>
      </p:cxnSp>
      <p:pic>
        <p:nvPicPr>
          <p:cNvPr id="1323" name="Google Shape;1323;p138"/>
          <p:cNvPicPr preferRelativeResize="0"/>
          <p:nvPr/>
        </p:nvPicPr>
        <p:blipFill>
          <a:blip r:embed="rId7">
            <a:alphaModFix/>
          </a:blip>
          <a:stretch>
            <a:fillRect/>
          </a:stretch>
        </p:blipFill>
        <p:spPr>
          <a:xfrm>
            <a:off x="5060900" y="3316279"/>
            <a:ext cx="455150" cy="459996"/>
          </a:xfrm>
          <a:prstGeom prst="rect">
            <a:avLst/>
          </a:prstGeom>
          <a:noFill/>
          <a:ln>
            <a:noFill/>
          </a:ln>
        </p:spPr>
      </p:pic>
      <p:pic>
        <p:nvPicPr>
          <p:cNvPr id="1324" name="Google Shape;1324;p138"/>
          <p:cNvPicPr preferRelativeResize="0"/>
          <p:nvPr/>
        </p:nvPicPr>
        <p:blipFill>
          <a:blip r:embed="rId8">
            <a:alphaModFix/>
          </a:blip>
          <a:stretch>
            <a:fillRect/>
          </a:stretch>
        </p:blipFill>
        <p:spPr>
          <a:xfrm>
            <a:off x="6494600" y="3379413"/>
            <a:ext cx="428025" cy="428025"/>
          </a:xfrm>
          <a:prstGeom prst="rect">
            <a:avLst/>
          </a:prstGeom>
          <a:noFill/>
          <a:ln>
            <a:noFill/>
          </a:ln>
        </p:spPr>
      </p:pic>
      <p:pic>
        <p:nvPicPr>
          <p:cNvPr id="1325" name="Google Shape;1325;p138"/>
          <p:cNvPicPr preferRelativeResize="0"/>
          <p:nvPr/>
        </p:nvPicPr>
        <p:blipFill>
          <a:blip r:embed="rId9">
            <a:alphaModFix/>
          </a:blip>
          <a:stretch>
            <a:fillRect/>
          </a:stretch>
        </p:blipFill>
        <p:spPr>
          <a:xfrm>
            <a:off x="7174900" y="3134750"/>
            <a:ext cx="369300" cy="369300"/>
          </a:xfrm>
          <a:prstGeom prst="rect">
            <a:avLst/>
          </a:prstGeom>
          <a:noFill/>
          <a:ln>
            <a:noFill/>
          </a:ln>
        </p:spPr>
      </p:pic>
      <p:pic>
        <p:nvPicPr>
          <p:cNvPr id="1326" name="Google Shape;1326;p138"/>
          <p:cNvPicPr preferRelativeResize="0"/>
          <p:nvPr/>
        </p:nvPicPr>
        <p:blipFill>
          <a:blip r:embed="rId10">
            <a:alphaModFix/>
          </a:blip>
          <a:stretch>
            <a:fillRect/>
          </a:stretch>
        </p:blipFill>
        <p:spPr>
          <a:xfrm>
            <a:off x="7174900" y="3634375"/>
            <a:ext cx="369300" cy="369300"/>
          </a:xfrm>
          <a:prstGeom prst="rect">
            <a:avLst/>
          </a:prstGeom>
          <a:noFill/>
          <a:ln>
            <a:noFill/>
          </a:ln>
        </p:spPr>
      </p:pic>
      <p:sp>
        <p:nvSpPr>
          <p:cNvPr id="1327" name="Google Shape;1327;p138"/>
          <p:cNvSpPr txBox="1"/>
          <p:nvPr/>
        </p:nvSpPr>
        <p:spPr>
          <a:xfrm>
            <a:off x="4377925" y="4224425"/>
            <a:ext cx="125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EC2 Resource</a:t>
            </a:r>
            <a:endParaRPr sz="1200"/>
          </a:p>
        </p:txBody>
      </p:sp>
      <p:sp>
        <p:nvSpPr>
          <p:cNvPr id="1328" name="Google Shape;1328;p138"/>
          <p:cNvSpPr txBox="1"/>
          <p:nvPr/>
        </p:nvSpPr>
        <p:spPr>
          <a:xfrm>
            <a:off x="6494600" y="4224413"/>
            <a:ext cx="114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CloudWatch</a:t>
            </a:r>
            <a:endParaRPr sz="1200"/>
          </a:p>
        </p:txBody>
      </p:sp>
      <p:sp>
        <p:nvSpPr>
          <p:cNvPr id="1329" name="Google Shape;1329;p138"/>
          <p:cNvSpPr txBox="1"/>
          <p:nvPr/>
        </p:nvSpPr>
        <p:spPr>
          <a:xfrm>
            <a:off x="708750" y="3924525"/>
            <a:ext cx="62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Client</a:t>
            </a:r>
            <a:endParaRPr sz="1200"/>
          </a:p>
        </p:txBody>
      </p:sp>
      <p:sp>
        <p:nvSpPr>
          <p:cNvPr id="1330" name="Google Shape;1330;p138"/>
          <p:cNvSpPr txBox="1"/>
          <p:nvPr/>
        </p:nvSpPr>
        <p:spPr>
          <a:xfrm>
            <a:off x="2543325" y="4003675"/>
            <a:ext cx="62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ELB</a:t>
            </a:r>
            <a:endParaRPr sz="1200"/>
          </a:p>
        </p:txBody>
      </p:sp>
      <p:sp>
        <p:nvSpPr>
          <p:cNvPr id="1331" name="Google Shape;1331;p138"/>
          <p:cNvSpPr txBox="1"/>
          <p:nvPr/>
        </p:nvSpPr>
        <p:spPr>
          <a:xfrm>
            <a:off x="4289250" y="3829400"/>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EC2</a:t>
            </a:r>
            <a:endParaRPr sz="1100"/>
          </a:p>
        </p:txBody>
      </p:sp>
      <p:sp>
        <p:nvSpPr>
          <p:cNvPr id="1332" name="Google Shape;1332;p138"/>
          <p:cNvSpPr txBox="1"/>
          <p:nvPr/>
        </p:nvSpPr>
        <p:spPr>
          <a:xfrm>
            <a:off x="5060925" y="3776263"/>
            <a:ext cx="45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ASG</a:t>
            </a:r>
            <a:endParaRPr sz="1000"/>
          </a:p>
        </p:txBody>
      </p:sp>
      <p:cxnSp>
        <p:nvCxnSpPr>
          <p:cNvPr id="1333" name="Google Shape;1333;p138"/>
          <p:cNvCxnSpPr/>
          <p:nvPr/>
        </p:nvCxnSpPr>
        <p:spPr>
          <a:xfrm flipH="1" rot="10800000">
            <a:off x="5821300" y="3593113"/>
            <a:ext cx="458400" cy="600"/>
          </a:xfrm>
          <a:prstGeom prst="straightConnector1">
            <a:avLst/>
          </a:prstGeom>
          <a:noFill/>
          <a:ln cap="flat" cmpd="sng" w="9525">
            <a:solidFill>
              <a:schemeClr val="dk2"/>
            </a:solidFill>
            <a:prstDash val="solid"/>
            <a:round/>
            <a:headEnd len="med" w="med" type="none"/>
            <a:tailEnd len="med" w="med" type="stealth"/>
          </a:ln>
        </p:spPr>
      </p:cxnSp>
      <p:sp>
        <p:nvSpPr>
          <p:cNvPr id="1334" name="Google Shape;1334;p138"/>
          <p:cNvSpPr txBox="1"/>
          <p:nvPr/>
        </p:nvSpPr>
        <p:spPr>
          <a:xfrm>
            <a:off x="5788150" y="3183500"/>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Logs</a:t>
            </a:r>
            <a:endParaRPr sz="11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39"/>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Elastic Beanstalk Deployment Approach</a:t>
            </a:r>
            <a:endParaRPr>
              <a:solidFill>
                <a:srgbClr val="FF7A00"/>
              </a:solidFill>
              <a:latin typeface="EB Garamond"/>
              <a:ea typeface="EB Garamond"/>
              <a:cs typeface="EB Garamond"/>
              <a:sym typeface="EB Garamond"/>
            </a:endParaRPr>
          </a:p>
        </p:txBody>
      </p:sp>
      <p:sp>
        <p:nvSpPr>
          <p:cNvPr id="1340" name="Google Shape;1340;p13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41" name="Google Shape;1341;p139"/>
          <p:cNvSpPr txBox="1"/>
          <p:nvPr/>
        </p:nvSpPr>
        <p:spPr>
          <a:xfrm>
            <a:off x="234125" y="793275"/>
            <a:ext cx="7984200" cy="13512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0B5394"/>
                </a:solidFill>
                <a:latin typeface="EB Garamond"/>
                <a:ea typeface="EB Garamond"/>
                <a:cs typeface="EB Garamond"/>
                <a:sym typeface="EB Garamond"/>
              </a:rPr>
              <a:t>Use-Case: Deploy a simple Hello World application for production.</a:t>
            </a:r>
            <a:endParaRPr sz="1800">
              <a:solidFill>
                <a:srgbClr val="0B5394"/>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Create Elastic Beanstalk Environment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p:txBody>
      </p:sp>
      <p:sp>
        <p:nvSpPr>
          <p:cNvPr id="1342" name="Google Shape;1342;p139"/>
          <p:cNvSpPr txBox="1"/>
          <p:nvPr/>
        </p:nvSpPr>
        <p:spPr>
          <a:xfrm>
            <a:off x="898350" y="3713475"/>
            <a:ext cx="135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Elastic Beanstalk</a:t>
            </a:r>
            <a:endParaRPr sz="1200"/>
          </a:p>
        </p:txBody>
      </p:sp>
      <p:pic>
        <p:nvPicPr>
          <p:cNvPr id="1343" name="Google Shape;1343;p139"/>
          <p:cNvPicPr preferRelativeResize="0"/>
          <p:nvPr/>
        </p:nvPicPr>
        <p:blipFill>
          <a:blip r:embed="rId3">
            <a:alphaModFix/>
          </a:blip>
          <a:stretch>
            <a:fillRect/>
          </a:stretch>
        </p:blipFill>
        <p:spPr>
          <a:xfrm>
            <a:off x="1182888" y="2811263"/>
            <a:ext cx="681038" cy="681037"/>
          </a:xfrm>
          <a:prstGeom prst="rect">
            <a:avLst/>
          </a:prstGeom>
          <a:noFill/>
          <a:ln>
            <a:noFill/>
          </a:ln>
        </p:spPr>
      </p:pic>
      <p:pic>
        <p:nvPicPr>
          <p:cNvPr id="1344" name="Google Shape;1344;p139"/>
          <p:cNvPicPr preferRelativeResize="0"/>
          <p:nvPr/>
        </p:nvPicPr>
        <p:blipFill>
          <a:blip r:embed="rId4">
            <a:alphaModFix/>
          </a:blip>
          <a:stretch>
            <a:fillRect/>
          </a:stretch>
        </p:blipFill>
        <p:spPr>
          <a:xfrm>
            <a:off x="3813775" y="2347086"/>
            <a:ext cx="3799225" cy="1512662"/>
          </a:xfrm>
          <a:prstGeom prst="rect">
            <a:avLst/>
          </a:prstGeom>
          <a:noFill/>
          <a:ln>
            <a:noFill/>
          </a:ln>
        </p:spPr>
      </p:pic>
      <p:cxnSp>
        <p:nvCxnSpPr>
          <p:cNvPr id="1345" name="Google Shape;1345;p139"/>
          <p:cNvCxnSpPr/>
          <p:nvPr/>
        </p:nvCxnSpPr>
        <p:spPr>
          <a:xfrm>
            <a:off x="2402450" y="3200575"/>
            <a:ext cx="12174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1000"/>
                                        <p:tgtEl>
                                          <p:spTgt spid="1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1000"/>
                                        <p:tgtEl>
                                          <p:spTgt spid="1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40"/>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Elastic Beanstalk</a:t>
            </a:r>
            <a:endParaRPr>
              <a:solidFill>
                <a:srgbClr val="FF7A00"/>
              </a:solidFill>
              <a:latin typeface="EB Garamond"/>
              <a:ea typeface="EB Garamond"/>
              <a:cs typeface="EB Garamond"/>
              <a:sym typeface="EB Garamond"/>
            </a:endParaRPr>
          </a:p>
        </p:txBody>
      </p:sp>
      <p:sp>
        <p:nvSpPr>
          <p:cNvPr id="1351" name="Google Shape;1351;p14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52" name="Google Shape;1352;p140"/>
          <p:cNvSpPr txBox="1"/>
          <p:nvPr/>
        </p:nvSpPr>
        <p:spPr>
          <a:xfrm>
            <a:off x="234125" y="53522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AWS Elastic Beanstalk is an easy-to-use service for deploying and scaling web applications and services.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You can simply upload your code and Elastic Beanstalk automatically handles the deployment, from capacity provisioning, load balancing, auto-scaling to application health monitoring.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353" name="Google Shape;1353;p140"/>
          <p:cNvPicPr preferRelativeResize="0"/>
          <p:nvPr/>
        </p:nvPicPr>
        <p:blipFill>
          <a:blip r:embed="rId3">
            <a:alphaModFix/>
          </a:blip>
          <a:stretch>
            <a:fillRect/>
          </a:stretch>
        </p:blipFill>
        <p:spPr>
          <a:xfrm>
            <a:off x="2499200" y="3112425"/>
            <a:ext cx="4523901" cy="13571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1"/>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Amazon Polly</a:t>
            </a:r>
            <a:endParaRPr sz="4800">
              <a:solidFill>
                <a:srgbClr val="666666"/>
              </a:solidFill>
              <a:latin typeface="EB Garamond"/>
              <a:ea typeface="EB Garamond"/>
              <a:cs typeface="EB Garamond"/>
              <a:sym typeface="EB Garamond"/>
            </a:endParaRPr>
          </a:p>
        </p:txBody>
      </p:sp>
      <p:sp>
        <p:nvSpPr>
          <p:cNvPr id="1359" name="Google Shape;1359;p14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Analyze</a:t>
            </a:r>
            <a:endParaRPr>
              <a:solidFill>
                <a:srgbClr val="FF7A00"/>
              </a:solidFill>
              <a:latin typeface="EB Garamond"/>
              <a:ea typeface="EB Garamond"/>
              <a:cs typeface="EB Garamond"/>
              <a:sym typeface="EB Garamond"/>
            </a:endParaRPr>
          </a:p>
        </p:txBody>
      </p:sp>
      <p:cxnSp>
        <p:nvCxnSpPr>
          <p:cNvPr id="1360" name="Google Shape;1360;p14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361" name="Google Shape;1361;p14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4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Amazon Polly</a:t>
            </a:r>
            <a:endParaRPr>
              <a:solidFill>
                <a:srgbClr val="FF7A00"/>
              </a:solidFill>
              <a:latin typeface="EB Garamond"/>
              <a:ea typeface="EB Garamond"/>
              <a:cs typeface="EB Garamond"/>
              <a:sym typeface="EB Garamond"/>
            </a:endParaRPr>
          </a:p>
        </p:txBody>
      </p:sp>
      <p:sp>
        <p:nvSpPr>
          <p:cNvPr id="1367" name="Google Shape;1367;p14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68" name="Google Shape;1368;p142"/>
          <p:cNvSpPr txBox="1"/>
          <p:nvPr/>
        </p:nvSpPr>
        <p:spPr>
          <a:xfrm>
            <a:off x="298000" y="627925"/>
            <a:ext cx="8432400" cy="1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Polly is a service that turns text into lifelike speech.</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allows you to create applications that talk, and build entirely new categories of speech-enabled products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369" name="Google Shape;1369;p142"/>
          <p:cNvPicPr preferRelativeResize="0"/>
          <p:nvPr/>
        </p:nvPicPr>
        <p:blipFill>
          <a:blip r:embed="rId3">
            <a:alphaModFix/>
          </a:blip>
          <a:stretch>
            <a:fillRect/>
          </a:stretch>
        </p:blipFill>
        <p:spPr>
          <a:xfrm>
            <a:off x="2712050" y="2643425"/>
            <a:ext cx="3336224" cy="166809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4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Sample Use-Case </a:t>
            </a:r>
            <a:endParaRPr>
              <a:solidFill>
                <a:srgbClr val="FF7A00"/>
              </a:solidFill>
              <a:latin typeface="EB Garamond"/>
              <a:ea typeface="EB Garamond"/>
              <a:cs typeface="EB Garamond"/>
              <a:sym typeface="EB Garamond"/>
            </a:endParaRPr>
          </a:p>
        </p:txBody>
      </p:sp>
      <p:sp>
        <p:nvSpPr>
          <p:cNvPr id="1375" name="Google Shape;1375;p14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376" name="Google Shape;1376;p143"/>
          <p:cNvPicPr preferRelativeResize="0"/>
          <p:nvPr/>
        </p:nvPicPr>
        <p:blipFill>
          <a:blip r:embed="rId3">
            <a:alphaModFix/>
          </a:blip>
          <a:stretch>
            <a:fillRect/>
          </a:stretch>
        </p:blipFill>
        <p:spPr>
          <a:xfrm>
            <a:off x="895200" y="1512525"/>
            <a:ext cx="6821975" cy="1953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Regions</a:t>
            </a:r>
            <a:endParaRPr>
              <a:solidFill>
                <a:srgbClr val="FF7A00"/>
              </a:solidFill>
              <a:latin typeface="EB Garamond"/>
              <a:ea typeface="EB Garamond"/>
              <a:cs typeface="EB Garamond"/>
              <a:sym typeface="EB Garamond"/>
            </a:endParaRPr>
          </a:p>
        </p:txBody>
      </p:sp>
      <p:sp>
        <p:nvSpPr>
          <p:cNvPr id="193" name="Google Shape;193;p3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4" name="Google Shape;194;p36"/>
          <p:cNvSpPr txBox="1"/>
          <p:nvPr/>
        </p:nvSpPr>
        <p:spPr>
          <a:xfrm>
            <a:off x="213900" y="983325"/>
            <a:ext cx="79842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region contains two or more availability zones.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AWS has 22  number of regions worldwide and the number keeps increasing.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95" name="Google Shape;195;p36"/>
          <p:cNvPicPr preferRelativeResize="0"/>
          <p:nvPr/>
        </p:nvPicPr>
        <p:blipFill>
          <a:blip r:embed="rId3">
            <a:alphaModFix/>
          </a:blip>
          <a:stretch>
            <a:fillRect/>
          </a:stretch>
        </p:blipFill>
        <p:spPr>
          <a:xfrm>
            <a:off x="2265350" y="2452850"/>
            <a:ext cx="3496000" cy="19176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44"/>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Amazon Workmail</a:t>
            </a:r>
            <a:endParaRPr sz="4800">
              <a:solidFill>
                <a:srgbClr val="666666"/>
              </a:solidFill>
              <a:latin typeface="EB Garamond"/>
              <a:ea typeface="EB Garamond"/>
              <a:cs typeface="EB Garamond"/>
              <a:sym typeface="EB Garamond"/>
            </a:endParaRPr>
          </a:p>
        </p:txBody>
      </p:sp>
      <p:sp>
        <p:nvSpPr>
          <p:cNvPr id="1382" name="Google Shape;1382;p14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Mail For AWS</a:t>
            </a:r>
            <a:endParaRPr>
              <a:solidFill>
                <a:srgbClr val="FF7A00"/>
              </a:solidFill>
              <a:latin typeface="EB Garamond"/>
              <a:ea typeface="EB Garamond"/>
              <a:cs typeface="EB Garamond"/>
              <a:sym typeface="EB Garamond"/>
            </a:endParaRPr>
          </a:p>
        </p:txBody>
      </p:sp>
      <p:cxnSp>
        <p:nvCxnSpPr>
          <p:cNvPr id="1383" name="Google Shape;1383;p14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384" name="Google Shape;1384;p14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45"/>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90" name="Google Shape;1390;p145"/>
          <p:cNvSpPr txBox="1"/>
          <p:nvPr/>
        </p:nvSpPr>
        <p:spPr>
          <a:xfrm>
            <a:off x="897425" y="145875"/>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Challenges with Managing Mail Server</a:t>
            </a:r>
            <a:endParaRPr sz="2800">
              <a:solidFill>
                <a:srgbClr val="FF7A00"/>
              </a:solidFill>
              <a:latin typeface="EB Garamond"/>
              <a:ea typeface="EB Garamond"/>
              <a:cs typeface="EB Garamond"/>
              <a:sym typeface="EB Garamond"/>
            </a:endParaRPr>
          </a:p>
        </p:txBody>
      </p:sp>
      <p:sp>
        <p:nvSpPr>
          <p:cNvPr id="1391" name="Google Shape;1391;p145"/>
          <p:cNvSpPr txBox="1"/>
          <p:nvPr/>
        </p:nvSpPr>
        <p:spPr>
          <a:xfrm>
            <a:off x="419825" y="885825"/>
            <a:ext cx="8525400" cy="14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Configuring a Email Server for entire organization is a challenging task.</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Various aspects related to Mail Server Configuration, SPAM Detection, Security, High-Availability comes into play.</a:t>
            </a:r>
            <a:endParaRPr sz="1800">
              <a:solidFill>
                <a:srgbClr val="666666"/>
              </a:solidFill>
              <a:latin typeface="EB Garamond"/>
              <a:ea typeface="EB Garamond"/>
              <a:cs typeface="EB Garamond"/>
              <a:sym typeface="EB Garamond"/>
            </a:endParaRPr>
          </a:p>
        </p:txBody>
      </p:sp>
      <p:pic>
        <p:nvPicPr>
          <p:cNvPr id="1392" name="Google Shape;1392;p145"/>
          <p:cNvPicPr preferRelativeResize="0"/>
          <p:nvPr/>
        </p:nvPicPr>
        <p:blipFill>
          <a:blip r:embed="rId3">
            <a:alphaModFix/>
          </a:blip>
          <a:stretch>
            <a:fillRect/>
          </a:stretch>
        </p:blipFill>
        <p:spPr>
          <a:xfrm>
            <a:off x="2462200" y="2301775"/>
            <a:ext cx="4404398" cy="23334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46"/>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98" name="Google Shape;1398;p146"/>
          <p:cNvSpPr txBox="1"/>
          <p:nvPr/>
        </p:nvSpPr>
        <p:spPr>
          <a:xfrm>
            <a:off x="897425" y="145875"/>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Overview of Amazon WorkMail</a:t>
            </a:r>
            <a:endParaRPr sz="2800">
              <a:solidFill>
                <a:srgbClr val="FF7A00"/>
              </a:solidFill>
              <a:latin typeface="EB Garamond"/>
              <a:ea typeface="EB Garamond"/>
              <a:cs typeface="EB Garamond"/>
              <a:sym typeface="EB Garamond"/>
            </a:endParaRPr>
          </a:p>
        </p:txBody>
      </p:sp>
      <p:sp>
        <p:nvSpPr>
          <p:cNvPr id="1399" name="Google Shape;1399;p146"/>
          <p:cNvSpPr txBox="1"/>
          <p:nvPr/>
        </p:nvSpPr>
        <p:spPr>
          <a:xfrm>
            <a:off x="472000" y="847538"/>
            <a:ext cx="8525400" cy="14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Amazon Workmail is a secure and managed business email service.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pic>
        <p:nvPicPr>
          <p:cNvPr id="1400" name="Google Shape;1400;p146"/>
          <p:cNvPicPr preferRelativeResize="0"/>
          <p:nvPr/>
        </p:nvPicPr>
        <p:blipFill>
          <a:blip r:embed="rId3">
            <a:alphaModFix/>
          </a:blip>
          <a:stretch>
            <a:fillRect/>
          </a:stretch>
        </p:blipFill>
        <p:spPr>
          <a:xfrm>
            <a:off x="1447000" y="2019063"/>
            <a:ext cx="6371892" cy="2219627"/>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47"/>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Simple Workflow Service </a:t>
            </a:r>
            <a:endParaRPr sz="4800">
              <a:solidFill>
                <a:srgbClr val="666666"/>
              </a:solidFill>
              <a:latin typeface="EB Garamond"/>
              <a:ea typeface="EB Garamond"/>
              <a:cs typeface="EB Garamond"/>
              <a:sym typeface="EB Garamond"/>
            </a:endParaRPr>
          </a:p>
        </p:txBody>
      </p:sp>
      <p:sp>
        <p:nvSpPr>
          <p:cNvPr id="1406" name="Google Shape;1406;p147"/>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Workflow execution</a:t>
            </a:r>
            <a:endParaRPr>
              <a:solidFill>
                <a:srgbClr val="FF7A00"/>
              </a:solidFill>
              <a:latin typeface="EB Garamond"/>
              <a:ea typeface="EB Garamond"/>
              <a:cs typeface="EB Garamond"/>
              <a:sym typeface="EB Garamond"/>
            </a:endParaRPr>
          </a:p>
        </p:txBody>
      </p:sp>
      <p:cxnSp>
        <p:nvCxnSpPr>
          <p:cNvPr id="1407" name="Google Shape;1407;p147"/>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408" name="Google Shape;1408;p147"/>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48"/>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What is a Workflow?</a:t>
            </a:r>
            <a:endParaRPr>
              <a:solidFill>
                <a:srgbClr val="FF7A00"/>
              </a:solidFill>
              <a:latin typeface="EB Garamond"/>
              <a:ea typeface="EB Garamond"/>
              <a:cs typeface="EB Garamond"/>
              <a:sym typeface="EB Garamond"/>
            </a:endParaRPr>
          </a:p>
        </p:txBody>
      </p:sp>
      <p:sp>
        <p:nvSpPr>
          <p:cNvPr id="1414" name="Google Shape;1414;p14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15" name="Google Shape;1415;p148"/>
          <p:cNvSpPr txBox="1"/>
          <p:nvPr/>
        </p:nvSpPr>
        <p:spPr>
          <a:xfrm>
            <a:off x="576550" y="555974"/>
            <a:ext cx="8115300" cy="15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 Workflow is a sequence of tasks that processes a set of data.</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 workflow is a set of activities that carry out some objective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416" name="Google Shape;1416;p148"/>
          <p:cNvPicPr preferRelativeResize="0"/>
          <p:nvPr/>
        </p:nvPicPr>
        <p:blipFill>
          <a:blip r:embed="rId3">
            <a:alphaModFix/>
          </a:blip>
          <a:stretch>
            <a:fillRect/>
          </a:stretch>
        </p:blipFill>
        <p:spPr>
          <a:xfrm>
            <a:off x="1610282" y="2227763"/>
            <a:ext cx="5591719" cy="234388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49"/>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SWF</a:t>
            </a:r>
            <a:endParaRPr>
              <a:solidFill>
                <a:srgbClr val="FF7A00"/>
              </a:solidFill>
              <a:latin typeface="EB Garamond"/>
              <a:ea typeface="EB Garamond"/>
              <a:cs typeface="EB Garamond"/>
              <a:sym typeface="EB Garamond"/>
            </a:endParaRPr>
          </a:p>
        </p:txBody>
      </p:sp>
      <p:sp>
        <p:nvSpPr>
          <p:cNvPr id="1422" name="Google Shape;1422;p14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23" name="Google Shape;1423;p149"/>
          <p:cNvSpPr txBox="1"/>
          <p:nvPr/>
        </p:nvSpPr>
        <p:spPr>
          <a:xfrm>
            <a:off x="381450" y="539699"/>
            <a:ext cx="8115300" cy="15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Amazon Simple Workflow Service (Amazon SWF) makes it easy to build applications that coordinate work across distributed components.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424" name="Google Shape;1424;p149"/>
          <p:cNvPicPr preferRelativeResize="0"/>
          <p:nvPr/>
        </p:nvPicPr>
        <p:blipFill>
          <a:blip r:embed="rId3">
            <a:alphaModFix/>
          </a:blip>
          <a:stretch>
            <a:fillRect/>
          </a:stretch>
        </p:blipFill>
        <p:spPr>
          <a:xfrm>
            <a:off x="2259538" y="1773625"/>
            <a:ext cx="4093325" cy="28954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5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30" name="Google Shape;1430;p150"/>
          <p:cNvSpPr/>
          <p:nvPr/>
        </p:nvSpPr>
        <p:spPr>
          <a:xfrm>
            <a:off x="3082225" y="688375"/>
            <a:ext cx="2012700" cy="398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Start</a:t>
            </a:r>
            <a:endParaRPr/>
          </a:p>
        </p:txBody>
      </p:sp>
      <p:sp>
        <p:nvSpPr>
          <p:cNvPr id="1431" name="Google Shape;1431;p150"/>
          <p:cNvSpPr/>
          <p:nvPr/>
        </p:nvSpPr>
        <p:spPr>
          <a:xfrm>
            <a:off x="1157125" y="1699600"/>
            <a:ext cx="1925100" cy="34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firstToUpper</a:t>
            </a:r>
            <a:endParaRPr/>
          </a:p>
        </p:txBody>
      </p:sp>
      <p:sp>
        <p:nvSpPr>
          <p:cNvPr id="1432" name="Google Shape;1432;p150"/>
          <p:cNvSpPr/>
          <p:nvPr/>
        </p:nvSpPr>
        <p:spPr>
          <a:xfrm>
            <a:off x="5094925" y="1699600"/>
            <a:ext cx="1925100" cy="34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restToLower</a:t>
            </a:r>
            <a:endParaRPr/>
          </a:p>
        </p:txBody>
      </p:sp>
      <p:sp>
        <p:nvSpPr>
          <p:cNvPr id="1433" name="Google Shape;1433;p150"/>
          <p:cNvSpPr/>
          <p:nvPr/>
        </p:nvSpPr>
        <p:spPr>
          <a:xfrm>
            <a:off x="3082225" y="2406200"/>
            <a:ext cx="2012700" cy="398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concatenate</a:t>
            </a:r>
            <a:endParaRPr/>
          </a:p>
        </p:txBody>
      </p:sp>
      <p:sp>
        <p:nvSpPr>
          <p:cNvPr id="1434" name="Google Shape;1434;p150"/>
          <p:cNvSpPr/>
          <p:nvPr/>
        </p:nvSpPr>
        <p:spPr>
          <a:xfrm>
            <a:off x="3082225" y="3285288"/>
            <a:ext cx="2012700" cy="398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Finish</a:t>
            </a:r>
            <a:endParaRPr/>
          </a:p>
        </p:txBody>
      </p:sp>
      <p:sp>
        <p:nvSpPr>
          <p:cNvPr id="1435" name="Google Shape;1435;p150"/>
          <p:cNvSpPr txBox="1"/>
          <p:nvPr/>
        </p:nvSpPr>
        <p:spPr>
          <a:xfrm>
            <a:off x="3267025" y="4334550"/>
            <a:ext cx="18279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“Hello World”</a:t>
            </a:r>
            <a:endParaRPr/>
          </a:p>
        </p:txBody>
      </p:sp>
      <p:sp>
        <p:nvSpPr>
          <p:cNvPr id="1436" name="Google Shape;1436;p150"/>
          <p:cNvSpPr txBox="1"/>
          <p:nvPr/>
        </p:nvSpPr>
        <p:spPr>
          <a:xfrm>
            <a:off x="3480875" y="148500"/>
            <a:ext cx="18279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“hello world”</a:t>
            </a:r>
            <a:endParaRPr/>
          </a:p>
        </p:txBody>
      </p:sp>
      <p:cxnSp>
        <p:nvCxnSpPr>
          <p:cNvPr id="1437" name="Google Shape;1437;p150"/>
          <p:cNvCxnSpPr/>
          <p:nvPr/>
        </p:nvCxnSpPr>
        <p:spPr>
          <a:xfrm flipH="1">
            <a:off x="4084975" y="3743250"/>
            <a:ext cx="7200" cy="591300"/>
          </a:xfrm>
          <a:prstGeom prst="straightConnector1">
            <a:avLst/>
          </a:prstGeom>
          <a:noFill/>
          <a:ln cap="flat" cmpd="sng" w="19050">
            <a:solidFill>
              <a:schemeClr val="dk2"/>
            </a:solidFill>
            <a:prstDash val="solid"/>
            <a:round/>
            <a:headEnd len="med" w="med" type="none"/>
            <a:tailEnd len="med" w="med" type="stealth"/>
          </a:ln>
        </p:spPr>
      </p:cxnSp>
      <p:cxnSp>
        <p:nvCxnSpPr>
          <p:cNvPr id="1438" name="Google Shape;1438;p150"/>
          <p:cNvCxnSpPr>
            <a:stCxn id="1433" idx="2"/>
          </p:cNvCxnSpPr>
          <p:nvPr/>
        </p:nvCxnSpPr>
        <p:spPr>
          <a:xfrm flipH="1">
            <a:off x="4077775" y="2804900"/>
            <a:ext cx="10800" cy="465000"/>
          </a:xfrm>
          <a:prstGeom prst="straightConnector1">
            <a:avLst/>
          </a:prstGeom>
          <a:noFill/>
          <a:ln cap="flat" cmpd="sng" w="19050">
            <a:solidFill>
              <a:schemeClr val="dk2"/>
            </a:solidFill>
            <a:prstDash val="solid"/>
            <a:round/>
            <a:headEnd len="med" w="med" type="none"/>
            <a:tailEnd len="med" w="med" type="stealth"/>
          </a:ln>
        </p:spPr>
      </p:cxnSp>
      <p:cxnSp>
        <p:nvCxnSpPr>
          <p:cNvPr id="1439" name="Google Shape;1439;p150"/>
          <p:cNvCxnSpPr>
            <a:stCxn id="1430" idx="2"/>
            <a:endCxn id="1431" idx="0"/>
          </p:cNvCxnSpPr>
          <p:nvPr/>
        </p:nvCxnSpPr>
        <p:spPr>
          <a:xfrm flipH="1">
            <a:off x="2119675" y="1087075"/>
            <a:ext cx="1968900" cy="612600"/>
          </a:xfrm>
          <a:prstGeom prst="straightConnector1">
            <a:avLst/>
          </a:prstGeom>
          <a:noFill/>
          <a:ln cap="flat" cmpd="sng" w="9525">
            <a:solidFill>
              <a:schemeClr val="dk2"/>
            </a:solidFill>
            <a:prstDash val="solid"/>
            <a:round/>
            <a:headEnd len="med" w="med" type="none"/>
            <a:tailEnd len="med" w="med" type="stealth"/>
          </a:ln>
        </p:spPr>
      </p:cxnSp>
      <p:cxnSp>
        <p:nvCxnSpPr>
          <p:cNvPr id="1440" name="Google Shape;1440;p150"/>
          <p:cNvCxnSpPr>
            <a:stCxn id="1430" idx="2"/>
            <a:endCxn id="1432" idx="0"/>
          </p:cNvCxnSpPr>
          <p:nvPr/>
        </p:nvCxnSpPr>
        <p:spPr>
          <a:xfrm>
            <a:off x="4088575" y="1087075"/>
            <a:ext cx="1968900" cy="612600"/>
          </a:xfrm>
          <a:prstGeom prst="straightConnector1">
            <a:avLst/>
          </a:prstGeom>
          <a:noFill/>
          <a:ln cap="flat" cmpd="sng" w="9525">
            <a:solidFill>
              <a:schemeClr val="dk2"/>
            </a:solidFill>
            <a:prstDash val="solid"/>
            <a:round/>
            <a:headEnd len="med" w="med" type="none"/>
            <a:tailEnd len="med" w="med" type="stealth"/>
          </a:ln>
        </p:spPr>
      </p:cxnSp>
      <p:cxnSp>
        <p:nvCxnSpPr>
          <p:cNvPr id="1441" name="Google Shape;1441;p150"/>
          <p:cNvCxnSpPr>
            <a:stCxn id="1431" idx="2"/>
            <a:endCxn id="1433" idx="0"/>
          </p:cNvCxnSpPr>
          <p:nvPr/>
        </p:nvCxnSpPr>
        <p:spPr>
          <a:xfrm>
            <a:off x="2119675" y="2042500"/>
            <a:ext cx="1968900" cy="363600"/>
          </a:xfrm>
          <a:prstGeom prst="straightConnector1">
            <a:avLst/>
          </a:prstGeom>
          <a:noFill/>
          <a:ln cap="flat" cmpd="sng" w="9525">
            <a:solidFill>
              <a:schemeClr val="dk2"/>
            </a:solidFill>
            <a:prstDash val="solid"/>
            <a:round/>
            <a:headEnd len="med" w="med" type="none"/>
            <a:tailEnd len="med" w="med" type="stealth"/>
          </a:ln>
        </p:spPr>
      </p:cxnSp>
      <p:cxnSp>
        <p:nvCxnSpPr>
          <p:cNvPr id="1442" name="Google Shape;1442;p150"/>
          <p:cNvCxnSpPr>
            <a:stCxn id="1432" idx="2"/>
            <a:endCxn id="1433" idx="0"/>
          </p:cNvCxnSpPr>
          <p:nvPr/>
        </p:nvCxnSpPr>
        <p:spPr>
          <a:xfrm flipH="1">
            <a:off x="4088575" y="2042500"/>
            <a:ext cx="1968900" cy="363600"/>
          </a:xfrm>
          <a:prstGeom prst="straightConnector1">
            <a:avLst/>
          </a:prstGeom>
          <a:noFill/>
          <a:ln cap="flat" cmpd="sng" w="9525">
            <a:solidFill>
              <a:schemeClr val="dk2"/>
            </a:solidFill>
            <a:prstDash val="solid"/>
            <a:round/>
            <a:headEnd len="med" w="med" type="none"/>
            <a:tailEnd len="med" w="med" type="stealth"/>
          </a:ln>
        </p:spPr>
      </p:cxnSp>
      <p:cxnSp>
        <p:nvCxnSpPr>
          <p:cNvPr id="1443" name="Google Shape;1443;p150"/>
          <p:cNvCxnSpPr/>
          <p:nvPr/>
        </p:nvCxnSpPr>
        <p:spPr>
          <a:xfrm>
            <a:off x="149625" y="1842300"/>
            <a:ext cx="851100" cy="0"/>
          </a:xfrm>
          <a:prstGeom prst="straightConnector1">
            <a:avLst/>
          </a:prstGeom>
          <a:noFill/>
          <a:ln cap="flat" cmpd="sng" w="19050">
            <a:solidFill>
              <a:srgbClr val="1155CC"/>
            </a:solidFill>
            <a:prstDash val="solid"/>
            <a:round/>
            <a:headEnd len="med" w="med" type="none"/>
            <a:tailEnd len="med" w="med" type="stealth"/>
          </a:ln>
        </p:spPr>
      </p:cxnSp>
      <p:cxnSp>
        <p:nvCxnSpPr>
          <p:cNvPr id="1444" name="Google Shape;1444;p150"/>
          <p:cNvCxnSpPr/>
          <p:nvPr/>
        </p:nvCxnSpPr>
        <p:spPr>
          <a:xfrm>
            <a:off x="1845075" y="2571750"/>
            <a:ext cx="851100" cy="0"/>
          </a:xfrm>
          <a:prstGeom prst="straightConnector1">
            <a:avLst/>
          </a:prstGeom>
          <a:noFill/>
          <a:ln cap="flat" cmpd="sng" w="19050">
            <a:solidFill>
              <a:srgbClr val="1155CC"/>
            </a:solidFill>
            <a:prstDash val="solid"/>
            <a:round/>
            <a:headEnd len="med" w="med" type="none"/>
            <a:tailEnd len="med" w="med" type="stealth"/>
          </a:ln>
        </p:spPr>
      </p:cxnSp>
      <p:cxnSp>
        <p:nvCxnSpPr>
          <p:cNvPr id="1445" name="Google Shape;1445;p150"/>
          <p:cNvCxnSpPr/>
          <p:nvPr/>
        </p:nvCxnSpPr>
        <p:spPr>
          <a:xfrm>
            <a:off x="7215775" y="1842300"/>
            <a:ext cx="851100" cy="0"/>
          </a:xfrm>
          <a:prstGeom prst="straightConnector1">
            <a:avLst/>
          </a:prstGeom>
          <a:noFill/>
          <a:ln cap="flat" cmpd="sng" w="19050">
            <a:solidFill>
              <a:srgbClr val="1155CC"/>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1000"/>
                                        <p:tgtEl>
                                          <p:spTgt spid="1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1000"/>
                                        <p:tgtEl>
                                          <p:spTgt spid="1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1000"/>
                                        <p:tgtEl>
                                          <p:spTgt spid="1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5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Overview of Activities</a:t>
            </a:r>
            <a:endParaRPr>
              <a:solidFill>
                <a:srgbClr val="FF7A00"/>
              </a:solidFill>
              <a:latin typeface="EB Garamond"/>
              <a:ea typeface="EB Garamond"/>
              <a:cs typeface="EB Garamond"/>
              <a:sym typeface="EB Garamond"/>
            </a:endParaRPr>
          </a:p>
        </p:txBody>
      </p:sp>
      <p:sp>
        <p:nvSpPr>
          <p:cNvPr id="1451" name="Google Shape;1451;p15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52" name="Google Shape;1452;p151"/>
          <p:cNvSpPr txBox="1"/>
          <p:nvPr/>
        </p:nvSpPr>
        <p:spPr>
          <a:xfrm>
            <a:off x="307725" y="705699"/>
            <a:ext cx="8115300" cy="15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Activities are were the actual processing takes place.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274E13"/>
                </a:solidFill>
                <a:latin typeface="EB Garamond"/>
                <a:ea typeface="EB Garamond"/>
                <a:cs typeface="EB Garamond"/>
                <a:sym typeface="EB Garamond"/>
              </a:rPr>
              <a:t>function firstToUpper (input: String) {</a:t>
            </a:r>
            <a:endParaRPr sz="1800">
              <a:solidFill>
                <a:srgbClr val="274E13"/>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274E13"/>
                </a:solidFill>
                <a:latin typeface="EB Garamond"/>
                <a:ea typeface="EB Garamond"/>
                <a:cs typeface="EB Garamond"/>
                <a:sym typeface="EB Garamond"/>
              </a:rPr>
              <a:t>       return input[0].toUpperCase();</a:t>
            </a:r>
            <a:endParaRPr sz="1800">
              <a:solidFill>
                <a:srgbClr val="274E13"/>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274E13"/>
                </a:solidFill>
                <a:latin typeface="EB Garamond"/>
                <a:ea typeface="EB Garamond"/>
                <a:cs typeface="EB Garamond"/>
                <a:sym typeface="EB Garamond"/>
              </a:rPr>
              <a:t>    }</a:t>
            </a:r>
            <a:endParaRPr sz="1800">
              <a:solidFill>
                <a:srgbClr val="274E13"/>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5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Overview of Decider</a:t>
            </a:r>
            <a:endParaRPr>
              <a:solidFill>
                <a:srgbClr val="FF7A00"/>
              </a:solidFill>
              <a:latin typeface="EB Garamond"/>
              <a:ea typeface="EB Garamond"/>
              <a:cs typeface="EB Garamond"/>
              <a:sym typeface="EB Garamond"/>
            </a:endParaRPr>
          </a:p>
        </p:txBody>
      </p:sp>
      <p:sp>
        <p:nvSpPr>
          <p:cNvPr id="1458" name="Google Shape;1458;p15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59" name="Google Shape;1459;p152"/>
          <p:cNvSpPr txBox="1"/>
          <p:nvPr/>
        </p:nvSpPr>
        <p:spPr>
          <a:xfrm>
            <a:off x="307725" y="705699"/>
            <a:ext cx="8115300" cy="15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Defines execution order of the processes.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Flow of input/output between multiple processes.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Conditionals and Concurrency.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One decider per workflow.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53"/>
          <p:cNvSpPr txBox="1"/>
          <p:nvPr>
            <p:ph type="ctrTitle"/>
          </p:nvPr>
        </p:nvSpPr>
        <p:spPr>
          <a:xfrm>
            <a:off x="0" y="1573300"/>
            <a:ext cx="91440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666666"/>
                </a:solidFill>
                <a:latin typeface="EB Garamond"/>
                <a:ea typeface="EB Garamond"/>
                <a:cs typeface="EB Garamond"/>
                <a:sym typeface="EB Garamond"/>
              </a:rPr>
              <a:t>AWS Batch </a:t>
            </a:r>
            <a:endParaRPr sz="4000">
              <a:solidFill>
                <a:srgbClr val="666666"/>
              </a:solidFill>
              <a:latin typeface="EB Garamond"/>
              <a:ea typeface="EB Garamond"/>
              <a:cs typeface="EB Garamond"/>
              <a:sym typeface="EB Garamond"/>
            </a:endParaRPr>
          </a:p>
        </p:txBody>
      </p:sp>
      <p:sp>
        <p:nvSpPr>
          <p:cNvPr id="1465" name="Google Shape;1465;p1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Running Batch Jobs </a:t>
            </a:r>
            <a:endParaRPr>
              <a:solidFill>
                <a:srgbClr val="FF7A00"/>
              </a:solidFill>
              <a:latin typeface="EB Garamond"/>
              <a:ea typeface="EB Garamond"/>
              <a:cs typeface="EB Garamond"/>
              <a:sym typeface="EB Garamond"/>
            </a:endParaRPr>
          </a:p>
        </p:txBody>
      </p:sp>
      <p:cxnSp>
        <p:nvCxnSpPr>
          <p:cNvPr id="1466" name="Google Shape;1466;p15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467" name="Google Shape;1467;p15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Global Infrastructure </a:t>
            </a:r>
            <a:endParaRPr>
              <a:solidFill>
                <a:srgbClr val="FF7A00"/>
              </a:solidFill>
              <a:latin typeface="EB Garamond"/>
              <a:ea typeface="EB Garamond"/>
              <a:cs typeface="EB Garamond"/>
              <a:sym typeface="EB Garamond"/>
            </a:endParaRPr>
          </a:p>
        </p:txBody>
      </p:sp>
      <p:sp>
        <p:nvSpPr>
          <p:cNvPr id="201" name="Google Shape;201;p3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02" name="Google Shape;202;p37"/>
          <p:cNvSpPr txBox="1"/>
          <p:nvPr/>
        </p:nvSpPr>
        <p:spPr>
          <a:xfrm>
            <a:off x="218825" y="916400"/>
            <a:ext cx="7250400" cy="31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currently operates on 22 regions across the world with 69 availability zones.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203" name="Google Shape;203;p37"/>
          <p:cNvPicPr preferRelativeResize="0"/>
          <p:nvPr/>
        </p:nvPicPr>
        <p:blipFill>
          <a:blip r:embed="rId3">
            <a:alphaModFix/>
          </a:blip>
          <a:stretch>
            <a:fillRect/>
          </a:stretch>
        </p:blipFill>
        <p:spPr>
          <a:xfrm>
            <a:off x="1783750" y="1737695"/>
            <a:ext cx="5596600" cy="27842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54"/>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Getting Started </a:t>
            </a:r>
            <a:endParaRPr>
              <a:solidFill>
                <a:srgbClr val="FF7A00"/>
              </a:solidFill>
              <a:latin typeface="EB Garamond"/>
              <a:ea typeface="EB Garamond"/>
              <a:cs typeface="EB Garamond"/>
              <a:sym typeface="EB Garamond"/>
            </a:endParaRPr>
          </a:p>
        </p:txBody>
      </p:sp>
      <p:sp>
        <p:nvSpPr>
          <p:cNvPr id="1473" name="Google Shape;1473;p15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74" name="Google Shape;1474;p154"/>
          <p:cNvSpPr txBox="1"/>
          <p:nvPr/>
        </p:nvSpPr>
        <p:spPr>
          <a:xfrm>
            <a:off x="351900" y="717625"/>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 batch job is a collection, or list, of commands that are processed in sequence often without requiring user input or intervention.</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Generally batch jobs accumulate during working hours, and are then executed during the evening or another time the computer is idle.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Batch jobs wait in a job queue for processing when the system has the available resources.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55"/>
          <p:cNvSpPr txBox="1"/>
          <p:nvPr>
            <p:ph idx="1" type="subTitle"/>
          </p:nvPr>
        </p:nvSpPr>
        <p:spPr>
          <a:xfrm>
            <a:off x="-79975" y="747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AWS Batch</a:t>
            </a:r>
            <a:endParaRPr>
              <a:solidFill>
                <a:srgbClr val="FF7A00"/>
              </a:solidFill>
              <a:latin typeface="EB Garamond"/>
              <a:ea typeface="EB Garamond"/>
              <a:cs typeface="EB Garamond"/>
              <a:sym typeface="EB Garamond"/>
            </a:endParaRPr>
          </a:p>
        </p:txBody>
      </p:sp>
      <p:sp>
        <p:nvSpPr>
          <p:cNvPr id="1480" name="Google Shape;1480;p15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81" name="Google Shape;1481;p155"/>
          <p:cNvSpPr txBox="1"/>
          <p:nvPr/>
        </p:nvSpPr>
        <p:spPr>
          <a:xfrm>
            <a:off x="332475" y="804950"/>
            <a:ext cx="7984200" cy="741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Batch enables developers, scientists, and engineers to easily and efficiently run hundreds of thousands of batch computing jobs on AWS.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AWS Batch dynamically provisions the optimal quantity and type of compute resources (e.g., CPU or memory optimized instances) based on the volume and specific resource requirements of the batch jobs submitted.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FF0000"/>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56"/>
          <p:cNvSpPr txBox="1"/>
          <p:nvPr/>
        </p:nvSpPr>
        <p:spPr>
          <a:xfrm>
            <a:off x="783325" y="65225"/>
            <a:ext cx="7274700" cy="5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  Join us in our Adventure</a:t>
            </a:r>
            <a:endParaRPr sz="2800">
              <a:solidFill>
                <a:srgbClr val="FF7A00"/>
              </a:solidFill>
              <a:latin typeface="EB Garamond"/>
              <a:ea typeface="EB Garamond"/>
              <a:cs typeface="EB Garamond"/>
              <a:sym typeface="EB Garamond"/>
            </a:endParaRPr>
          </a:p>
        </p:txBody>
      </p:sp>
      <p:pic>
        <p:nvPicPr>
          <p:cNvPr descr="twitter.png" id="1487" name="Google Shape;1487;p156"/>
          <p:cNvPicPr preferRelativeResize="0"/>
          <p:nvPr/>
        </p:nvPicPr>
        <p:blipFill>
          <a:blip r:embed="rId3">
            <a:alphaModFix/>
          </a:blip>
          <a:stretch>
            <a:fillRect/>
          </a:stretch>
        </p:blipFill>
        <p:spPr>
          <a:xfrm>
            <a:off x="3795551" y="1216183"/>
            <a:ext cx="836850" cy="827225"/>
          </a:xfrm>
          <a:prstGeom prst="rect">
            <a:avLst/>
          </a:prstGeom>
          <a:noFill/>
          <a:ln>
            <a:noFill/>
          </a:ln>
        </p:spPr>
      </p:pic>
      <p:cxnSp>
        <p:nvCxnSpPr>
          <p:cNvPr id="1488" name="Google Shape;1488;p156"/>
          <p:cNvCxnSpPr/>
          <p:nvPr/>
        </p:nvCxnSpPr>
        <p:spPr>
          <a:xfrm>
            <a:off x="2981863" y="1038450"/>
            <a:ext cx="8400" cy="3702600"/>
          </a:xfrm>
          <a:prstGeom prst="straightConnector1">
            <a:avLst/>
          </a:prstGeom>
          <a:noFill/>
          <a:ln cap="flat" cmpd="sng" w="19050">
            <a:solidFill>
              <a:srgbClr val="674EA7"/>
            </a:solidFill>
            <a:prstDash val="solid"/>
            <a:round/>
            <a:headEnd len="med" w="med" type="none"/>
            <a:tailEnd len="med" w="med" type="none"/>
          </a:ln>
        </p:spPr>
      </p:cxnSp>
      <p:sp>
        <p:nvSpPr>
          <p:cNvPr id="1489" name="Google Shape;1489;p156"/>
          <p:cNvSpPr txBox="1"/>
          <p:nvPr/>
        </p:nvSpPr>
        <p:spPr>
          <a:xfrm>
            <a:off x="4927746" y="1330133"/>
            <a:ext cx="3175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kplabs.in/twitter</a:t>
            </a:r>
            <a:endParaRPr b="1">
              <a:solidFill>
                <a:srgbClr val="6D9EEB"/>
              </a:solidFill>
              <a:latin typeface="Raleway"/>
              <a:ea typeface="Raleway"/>
              <a:cs typeface="Raleway"/>
              <a:sym typeface="Raleway"/>
            </a:endParaRPr>
          </a:p>
        </p:txBody>
      </p:sp>
      <p:sp>
        <p:nvSpPr>
          <p:cNvPr id="1490" name="Google Shape;1490;p156"/>
          <p:cNvSpPr txBox="1"/>
          <p:nvPr/>
        </p:nvSpPr>
        <p:spPr>
          <a:xfrm>
            <a:off x="108725" y="1696375"/>
            <a:ext cx="3000000" cy="14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38761D"/>
                </a:solidFill>
                <a:latin typeface="Consolas"/>
                <a:ea typeface="Consolas"/>
                <a:cs typeface="Consolas"/>
                <a:sym typeface="Consolas"/>
              </a:rPr>
              <a:t>Be Awesome</a:t>
            </a:r>
            <a:endParaRPr sz="3600">
              <a:solidFill>
                <a:srgbClr val="351C75"/>
              </a:solidFill>
              <a:latin typeface="Consolas"/>
              <a:ea typeface="Consolas"/>
              <a:cs typeface="Consolas"/>
              <a:sym typeface="Consolas"/>
            </a:endParaRPr>
          </a:p>
        </p:txBody>
      </p:sp>
      <p:pic>
        <p:nvPicPr>
          <p:cNvPr descr="linkedin.png" id="1491" name="Google Shape;1491;p156"/>
          <p:cNvPicPr preferRelativeResize="0"/>
          <p:nvPr/>
        </p:nvPicPr>
        <p:blipFill>
          <a:blip r:embed="rId4">
            <a:alphaModFix/>
          </a:blip>
          <a:stretch>
            <a:fillRect/>
          </a:stretch>
        </p:blipFill>
        <p:spPr>
          <a:xfrm>
            <a:off x="3778469" y="3105770"/>
            <a:ext cx="871000" cy="854707"/>
          </a:xfrm>
          <a:prstGeom prst="rect">
            <a:avLst/>
          </a:prstGeom>
          <a:noFill/>
          <a:ln>
            <a:noFill/>
          </a:ln>
        </p:spPr>
      </p:pic>
      <p:sp>
        <p:nvSpPr>
          <p:cNvPr id="1492" name="Google Shape;1492;p156"/>
          <p:cNvSpPr txBox="1"/>
          <p:nvPr/>
        </p:nvSpPr>
        <p:spPr>
          <a:xfrm>
            <a:off x="5015346" y="3175383"/>
            <a:ext cx="3000000" cy="7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kplabs.in/linkedin</a:t>
            </a:r>
            <a:endParaRPr b="1">
              <a:solidFill>
                <a:srgbClr val="6D9EEB"/>
              </a:solidFill>
              <a:latin typeface="Raleway"/>
              <a:ea typeface="Raleway"/>
              <a:cs typeface="Raleway"/>
              <a:sym typeface="Raleway"/>
            </a:endParaRPr>
          </a:p>
        </p:txBody>
      </p:sp>
      <p:sp>
        <p:nvSpPr>
          <p:cNvPr id="1493" name="Google Shape;1493;p15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instructors@kplabs.in</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Setting up the Lab </a:t>
            </a:r>
            <a:endParaRPr>
              <a:solidFill>
                <a:srgbClr val="666666"/>
              </a:solidFill>
              <a:latin typeface="EB Garamond"/>
              <a:ea typeface="EB Garamond"/>
              <a:cs typeface="EB Garamond"/>
              <a:sym typeface="EB Garamond"/>
            </a:endParaRPr>
          </a:p>
        </p:txBody>
      </p:sp>
      <p:sp>
        <p:nvSpPr>
          <p:cNvPr id="209" name="Google Shape;209;p38"/>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start Rolling !</a:t>
            </a:r>
            <a:endParaRPr>
              <a:solidFill>
                <a:srgbClr val="FF7A00"/>
              </a:solidFill>
              <a:latin typeface="EB Garamond"/>
              <a:ea typeface="EB Garamond"/>
              <a:cs typeface="EB Garamond"/>
              <a:sym typeface="EB Garamond"/>
            </a:endParaRPr>
          </a:p>
        </p:txBody>
      </p:sp>
      <p:cxnSp>
        <p:nvCxnSpPr>
          <p:cNvPr id="210" name="Google Shape;210;p38"/>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11" name="Google Shape;211;p38"/>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idx="1" type="subTitle"/>
          </p:nvPr>
        </p:nvSpPr>
        <p:spPr>
          <a:xfrm>
            <a:off x="193625" y="923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Start</a:t>
            </a:r>
            <a:endParaRPr>
              <a:solidFill>
                <a:srgbClr val="FF7A00"/>
              </a:solidFill>
              <a:latin typeface="EB Garamond"/>
              <a:ea typeface="EB Garamond"/>
              <a:cs typeface="EB Garamond"/>
              <a:sym typeface="EB Garamond"/>
            </a:endParaRPr>
          </a:p>
        </p:txBody>
      </p:sp>
      <p:sp>
        <p:nvSpPr>
          <p:cNvPr id="217" name="Google Shape;217;p3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18" name="Google Shape;218;p39"/>
          <p:cNvSpPr txBox="1"/>
          <p:nvPr/>
        </p:nvSpPr>
        <p:spPr>
          <a:xfrm>
            <a:off x="507725" y="11853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2100">
                <a:solidFill>
                  <a:srgbClr val="666666"/>
                </a:solidFill>
                <a:latin typeface="EB Garamond"/>
                <a:ea typeface="EB Garamond"/>
                <a:cs typeface="EB Garamond"/>
                <a:sym typeface="EB Garamond"/>
              </a:rPr>
              <a:t>i) Create a new AWS Account.</a:t>
            </a:r>
            <a:endParaRPr sz="21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21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21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rPr lang="en" sz="2100">
                <a:solidFill>
                  <a:srgbClr val="666666"/>
                </a:solidFill>
                <a:latin typeface="EB Garamond"/>
                <a:ea typeface="EB Garamond"/>
                <a:cs typeface="EB Garamond"/>
                <a:sym typeface="EB Garamond"/>
              </a:rPr>
              <a:t>ii) Begin the course</a:t>
            </a:r>
            <a:endParaRPr sz="2100">
              <a:solidFill>
                <a:srgbClr val="666666"/>
              </a:solidFill>
              <a:latin typeface="EB Garamond"/>
              <a:ea typeface="EB Garamond"/>
              <a:cs typeface="EB Garamond"/>
              <a:sym typeface="EB Garamond"/>
            </a:endParaRPr>
          </a:p>
        </p:txBody>
      </p:sp>
      <p:pic>
        <p:nvPicPr>
          <p:cNvPr descr="securitycloud.png" id="219" name="Google Shape;219;p39"/>
          <p:cNvPicPr preferRelativeResize="0"/>
          <p:nvPr/>
        </p:nvPicPr>
        <p:blipFill>
          <a:blip r:embed="rId3">
            <a:alphaModFix/>
          </a:blip>
          <a:stretch>
            <a:fillRect/>
          </a:stretch>
        </p:blipFill>
        <p:spPr>
          <a:xfrm>
            <a:off x="5943412" y="1514875"/>
            <a:ext cx="2514725" cy="1532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idx="1" type="subTitle"/>
          </p:nvPr>
        </p:nvSpPr>
        <p:spPr>
          <a:xfrm>
            <a:off x="180225" y="118675"/>
            <a:ext cx="8612400" cy="6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Registering an AWS Account </a:t>
            </a:r>
            <a:endParaRPr>
              <a:solidFill>
                <a:srgbClr val="FF7A00"/>
              </a:solidFill>
              <a:latin typeface="EB Garamond"/>
              <a:ea typeface="EB Garamond"/>
              <a:cs typeface="EB Garamond"/>
              <a:sym typeface="EB Garamond"/>
            </a:endParaRPr>
          </a:p>
        </p:txBody>
      </p:sp>
      <p:sp>
        <p:nvSpPr>
          <p:cNvPr id="225" name="Google Shape;225;p4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26" name="Google Shape;226;p40"/>
          <p:cNvSpPr txBox="1"/>
          <p:nvPr/>
        </p:nvSpPr>
        <p:spPr>
          <a:xfrm>
            <a:off x="234125" y="11690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227" name="Google Shape;227;p40"/>
          <p:cNvPicPr preferRelativeResize="0"/>
          <p:nvPr/>
        </p:nvPicPr>
        <p:blipFill>
          <a:blip r:embed="rId3">
            <a:alphaModFix/>
          </a:blip>
          <a:stretch>
            <a:fillRect/>
          </a:stretch>
        </p:blipFill>
        <p:spPr>
          <a:xfrm>
            <a:off x="1211300" y="1288651"/>
            <a:ext cx="6029850" cy="298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Setting Up SSH Client</a:t>
            </a:r>
            <a:endParaRPr sz="4800">
              <a:solidFill>
                <a:srgbClr val="666666"/>
              </a:solidFill>
              <a:latin typeface="EB Garamond"/>
              <a:ea typeface="EB Garamond"/>
              <a:cs typeface="EB Garamond"/>
              <a:sym typeface="EB Garamond"/>
            </a:endParaRPr>
          </a:p>
        </p:txBody>
      </p:sp>
      <p:sp>
        <p:nvSpPr>
          <p:cNvPr id="233" name="Google Shape;233;p4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Begin our Journey</a:t>
            </a:r>
            <a:endParaRPr>
              <a:solidFill>
                <a:srgbClr val="FF7A00"/>
              </a:solidFill>
              <a:latin typeface="EB Garamond"/>
              <a:ea typeface="EB Garamond"/>
              <a:cs typeface="EB Garamond"/>
              <a:sym typeface="EB Garamond"/>
            </a:endParaRPr>
          </a:p>
        </p:txBody>
      </p:sp>
      <p:cxnSp>
        <p:nvCxnSpPr>
          <p:cNvPr id="234" name="Google Shape;234;p4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35" name="Google Shape;235;p4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Connecting to a Server</a:t>
            </a:r>
            <a:endParaRPr>
              <a:solidFill>
                <a:srgbClr val="FF7A00"/>
              </a:solidFill>
              <a:latin typeface="EB Garamond"/>
              <a:ea typeface="EB Garamond"/>
              <a:cs typeface="EB Garamond"/>
              <a:sym typeface="EB Garamond"/>
            </a:endParaRPr>
          </a:p>
        </p:txBody>
      </p:sp>
      <p:sp>
        <p:nvSpPr>
          <p:cNvPr id="241" name="Google Shape;241;p4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42" name="Google Shape;242;p42"/>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After you have launched a server, you need to connect to it to perform administrative tasks.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Depending on OS of the server, tools to connect will change.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243" name="Google Shape;243;p42"/>
          <p:cNvSpPr/>
          <p:nvPr/>
        </p:nvSpPr>
        <p:spPr>
          <a:xfrm>
            <a:off x="5927000" y="2143117"/>
            <a:ext cx="2085300" cy="2224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Server</a:t>
            </a:r>
            <a:endParaRPr sz="1800"/>
          </a:p>
        </p:txBody>
      </p:sp>
      <p:pic>
        <p:nvPicPr>
          <p:cNvPr id="244" name="Google Shape;244;p42"/>
          <p:cNvPicPr preferRelativeResize="0"/>
          <p:nvPr/>
        </p:nvPicPr>
        <p:blipFill>
          <a:blip r:embed="rId3">
            <a:alphaModFix/>
          </a:blip>
          <a:stretch>
            <a:fillRect/>
          </a:stretch>
        </p:blipFill>
        <p:spPr>
          <a:xfrm>
            <a:off x="737550" y="2583592"/>
            <a:ext cx="1621300" cy="1621300"/>
          </a:xfrm>
          <a:prstGeom prst="rect">
            <a:avLst/>
          </a:prstGeom>
          <a:noFill/>
          <a:ln>
            <a:noFill/>
          </a:ln>
        </p:spPr>
      </p:pic>
      <p:cxnSp>
        <p:nvCxnSpPr>
          <p:cNvPr id="245" name="Google Shape;245;p42"/>
          <p:cNvCxnSpPr/>
          <p:nvPr/>
        </p:nvCxnSpPr>
        <p:spPr>
          <a:xfrm flipH="1" rot="10800000">
            <a:off x="2741300" y="3197194"/>
            <a:ext cx="2965500" cy="11700"/>
          </a:xfrm>
          <a:prstGeom prst="straightConnector1">
            <a:avLst/>
          </a:prstGeom>
          <a:noFill/>
          <a:ln cap="flat" cmpd="sng" w="9525">
            <a:solidFill>
              <a:schemeClr val="dk2"/>
            </a:solidFill>
            <a:prstDash val="solid"/>
            <a:round/>
            <a:headEnd len="med" w="med" type="none"/>
            <a:tailEnd len="med" w="med" type="stealth"/>
          </a:ln>
        </p:spPr>
      </p:cxnSp>
      <p:sp>
        <p:nvSpPr>
          <p:cNvPr id="246" name="Google Shape;246;p42"/>
          <p:cNvSpPr txBox="1"/>
          <p:nvPr/>
        </p:nvSpPr>
        <p:spPr>
          <a:xfrm>
            <a:off x="2822400" y="2676019"/>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Hey, can you host my website?</a:t>
            </a:r>
            <a:endParaRPr/>
          </a:p>
        </p:txBody>
      </p:sp>
      <p:cxnSp>
        <p:nvCxnSpPr>
          <p:cNvPr id="247" name="Google Shape;247;p42"/>
          <p:cNvCxnSpPr/>
          <p:nvPr/>
        </p:nvCxnSpPr>
        <p:spPr>
          <a:xfrm flipH="1" rot="10800000">
            <a:off x="2823450" y="3755044"/>
            <a:ext cx="2965500" cy="11700"/>
          </a:xfrm>
          <a:prstGeom prst="straightConnector1">
            <a:avLst/>
          </a:prstGeom>
          <a:noFill/>
          <a:ln cap="flat" cmpd="sng" w="9525">
            <a:solidFill>
              <a:schemeClr val="dk2"/>
            </a:solidFill>
            <a:prstDash val="solid"/>
            <a:round/>
            <a:headEnd len="med" w="med" type="stealth"/>
            <a:tailEnd len="med" w="med" type="none"/>
          </a:ln>
        </p:spPr>
      </p:cxnSp>
      <p:sp>
        <p:nvSpPr>
          <p:cNvPr id="248" name="Google Shape;248;p42"/>
          <p:cNvSpPr txBox="1"/>
          <p:nvPr/>
        </p:nvSpPr>
        <p:spPr>
          <a:xfrm>
            <a:off x="2933550" y="3952119"/>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Definitely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Connecting to a Server</a:t>
            </a:r>
            <a:endParaRPr>
              <a:solidFill>
                <a:srgbClr val="FF7A00"/>
              </a:solidFill>
              <a:latin typeface="EB Garamond"/>
              <a:ea typeface="EB Garamond"/>
              <a:cs typeface="EB Garamond"/>
              <a:sym typeface="EB Garamond"/>
            </a:endParaRPr>
          </a:p>
        </p:txBody>
      </p:sp>
      <p:sp>
        <p:nvSpPr>
          <p:cNvPr id="254" name="Google Shape;254;p4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55" name="Google Shape;255;p43"/>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Linux Server, you will need a SSH Client to connect.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Windows Server, you will need an RDP client to connect.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256" name="Google Shape;256;p43"/>
          <p:cNvPicPr preferRelativeResize="0"/>
          <p:nvPr/>
        </p:nvPicPr>
        <p:blipFill>
          <a:blip r:embed="rId3">
            <a:alphaModFix/>
          </a:blip>
          <a:stretch>
            <a:fillRect/>
          </a:stretch>
        </p:blipFill>
        <p:spPr>
          <a:xfrm>
            <a:off x="2785824" y="2310050"/>
            <a:ext cx="3592450" cy="221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8" name="Google Shape;108;p26"/>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What Exactly is AWS ?</a:t>
            </a:r>
            <a:endParaRPr>
              <a:solidFill>
                <a:srgbClr val="FF7A00"/>
              </a:solidFill>
              <a:latin typeface="EB Garamond"/>
              <a:ea typeface="EB Garamond"/>
              <a:cs typeface="EB Garamond"/>
              <a:sym typeface="EB Garamond"/>
            </a:endParaRPr>
          </a:p>
        </p:txBody>
      </p:sp>
      <p:sp>
        <p:nvSpPr>
          <p:cNvPr id="109" name="Google Shape;109;p26"/>
          <p:cNvSpPr txBox="1"/>
          <p:nvPr/>
        </p:nvSpPr>
        <p:spPr>
          <a:xfrm>
            <a:off x="324875" y="881700"/>
            <a:ext cx="8091600" cy="18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is one of the public cloud service provider which has more than 140+ services.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110" name="Google Shape;110;p26"/>
          <p:cNvPicPr preferRelativeResize="0"/>
          <p:nvPr/>
        </p:nvPicPr>
        <p:blipFill>
          <a:blip r:embed="rId3">
            <a:alphaModFix/>
          </a:blip>
          <a:stretch>
            <a:fillRect/>
          </a:stretch>
        </p:blipFill>
        <p:spPr>
          <a:xfrm>
            <a:off x="1649425" y="1716220"/>
            <a:ext cx="5596600" cy="278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Using MobaXterm</a:t>
            </a:r>
            <a:endParaRPr>
              <a:solidFill>
                <a:srgbClr val="FF7A00"/>
              </a:solidFill>
              <a:latin typeface="EB Garamond"/>
              <a:ea typeface="EB Garamond"/>
              <a:cs typeface="EB Garamond"/>
              <a:sym typeface="EB Garamond"/>
            </a:endParaRPr>
          </a:p>
        </p:txBody>
      </p:sp>
      <p:sp>
        <p:nvSpPr>
          <p:cNvPr id="262" name="Google Shape;262;p44"/>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our labs, we will be making use of MobaXterm which comes with SSH client.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Along with SSH client, it comes with various other useful commands like telnet, curl.</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MAC and Linux comes with its own terminal which has SSH client. You can skip this step.</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263" name="Google Shape;263;p44"/>
          <p:cNvPicPr preferRelativeResize="0"/>
          <p:nvPr/>
        </p:nvPicPr>
        <p:blipFill>
          <a:blip r:embed="rId3">
            <a:alphaModFix/>
          </a:blip>
          <a:stretch>
            <a:fillRect/>
          </a:stretch>
        </p:blipFill>
        <p:spPr>
          <a:xfrm>
            <a:off x="2670475" y="2715650"/>
            <a:ext cx="3895740" cy="22471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Key Based Authentication</a:t>
            </a:r>
            <a:endParaRPr sz="3600">
              <a:solidFill>
                <a:srgbClr val="666666"/>
              </a:solidFill>
              <a:latin typeface="EB Garamond"/>
              <a:ea typeface="EB Garamond"/>
              <a:cs typeface="EB Garamond"/>
              <a:sym typeface="EB Garamond"/>
            </a:endParaRPr>
          </a:p>
        </p:txBody>
      </p:sp>
      <p:sp>
        <p:nvSpPr>
          <p:cNvPr id="269" name="Google Shape;269;p4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Back to Security!</a:t>
            </a:r>
            <a:endParaRPr>
              <a:solidFill>
                <a:srgbClr val="FF7A00"/>
              </a:solidFill>
              <a:latin typeface="EB Garamond"/>
              <a:ea typeface="EB Garamond"/>
              <a:cs typeface="EB Garamond"/>
              <a:sym typeface="EB Garamond"/>
            </a:endParaRPr>
          </a:p>
        </p:txBody>
      </p:sp>
      <p:cxnSp>
        <p:nvCxnSpPr>
          <p:cNvPr id="270" name="Google Shape;270;p4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71" name="Google Shape;271;p4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Password Based Authentication</a:t>
            </a:r>
            <a:endParaRPr>
              <a:solidFill>
                <a:srgbClr val="FF7A00"/>
              </a:solidFill>
              <a:latin typeface="EB Garamond"/>
              <a:ea typeface="EB Garamond"/>
              <a:cs typeface="EB Garamond"/>
              <a:sym typeface="EB Garamond"/>
            </a:endParaRPr>
          </a:p>
        </p:txBody>
      </p:sp>
      <p:sp>
        <p:nvSpPr>
          <p:cNvPr id="277" name="Google Shape;277;p4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78" name="Google Shape;278;p46"/>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There can be multiple methods for authentication against a system.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Password based authentication is the simplest form.</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279" name="Google Shape;279;p46"/>
          <p:cNvPicPr preferRelativeResize="0"/>
          <p:nvPr/>
        </p:nvPicPr>
        <p:blipFill>
          <a:blip r:embed="rId3">
            <a:alphaModFix/>
          </a:blip>
          <a:stretch>
            <a:fillRect/>
          </a:stretch>
        </p:blipFill>
        <p:spPr>
          <a:xfrm>
            <a:off x="5931099" y="2441350"/>
            <a:ext cx="1542225" cy="1419525"/>
          </a:xfrm>
          <a:prstGeom prst="rect">
            <a:avLst/>
          </a:prstGeom>
          <a:noFill/>
          <a:ln>
            <a:noFill/>
          </a:ln>
        </p:spPr>
      </p:pic>
      <p:pic>
        <p:nvPicPr>
          <p:cNvPr id="280" name="Google Shape;280;p46"/>
          <p:cNvPicPr preferRelativeResize="0"/>
          <p:nvPr/>
        </p:nvPicPr>
        <p:blipFill>
          <a:blip r:embed="rId4">
            <a:alphaModFix/>
          </a:blip>
          <a:stretch>
            <a:fillRect/>
          </a:stretch>
        </p:blipFill>
        <p:spPr>
          <a:xfrm>
            <a:off x="418375" y="2713400"/>
            <a:ext cx="1145925" cy="739300"/>
          </a:xfrm>
          <a:prstGeom prst="rect">
            <a:avLst/>
          </a:prstGeom>
          <a:noFill/>
          <a:ln>
            <a:noFill/>
          </a:ln>
        </p:spPr>
      </p:pic>
      <p:cxnSp>
        <p:nvCxnSpPr>
          <p:cNvPr id="281" name="Google Shape;281;p46"/>
          <p:cNvCxnSpPr/>
          <p:nvPr/>
        </p:nvCxnSpPr>
        <p:spPr>
          <a:xfrm>
            <a:off x="2132900" y="2910350"/>
            <a:ext cx="3382800" cy="0"/>
          </a:xfrm>
          <a:prstGeom prst="straightConnector1">
            <a:avLst/>
          </a:prstGeom>
          <a:noFill/>
          <a:ln cap="flat" cmpd="sng" w="9525">
            <a:solidFill>
              <a:schemeClr val="dk2"/>
            </a:solidFill>
            <a:prstDash val="solid"/>
            <a:round/>
            <a:headEnd len="med" w="med" type="none"/>
            <a:tailEnd len="med" w="med" type="stealth"/>
          </a:ln>
        </p:spPr>
      </p:cxnSp>
      <p:sp>
        <p:nvSpPr>
          <p:cNvPr id="282" name="Google Shape;282;p46"/>
          <p:cNvSpPr txBox="1"/>
          <p:nvPr/>
        </p:nvSpPr>
        <p:spPr>
          <a:xfrm>
            <a:off x="2085250" y="2313788"/>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username is admin, I want to login</a:t>
            </a:r>
            <a:endParaRPr/>
          </a:p>
        </p:txBody>
      </p:sp>
      <p:cxnSp>
        <p:nvCxnSpPr>
          <p:cNvPr id="283" name="Google Shape;283;p46"/>
          <p:cNvCxnSpPr/>
          <p:nvPr/>
        </p:nvCxnSpPr>
        <p:spPr>
          <a:xfrm>
            <a:off x="2160575" y="3259675"/>
            <a:ext cx="3382800" cy="0"/>
          </a:xfrm>
          <a:prstGeom prst="straightConnector1">
            <a:avLst/>
          </a:prstGeom>
          <a:noFill/>
          <a:ln cap="flat" cmpd="sng" w="9525">
            <a:solidFill>
              <a:schemeClr val="dk2"/>
            </a:solidFill>
            <a:prstDash val="solid"/>
            <a:round/>
            <a:headEnd len="med" w="med" type="stealth"/>
            <a:tailEnd len="med" w="med" type="none"/>
          </a:ln>
        </p:spPr>
      </p:cxnSp>
      <p:sp>
        <p:nvSpPr>
          <p:cNvPr id="284" name="Google Shape;284;p46"/>
          <p:cNvSpPr txBox="1"/>
          <p:nvPr/>
        </p:nvSpPr>
        <p:spPr>
          <a:xfrm>
            <a:off x="2218475" y="3376163"/>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Hey there, what is your password?</a:t>
            </a:r>
            <a:endParaRPr/>
          </a:p>
        </p:txBody>
      </p:sp>
      <p:sp>
        <p:nvSpPr>
          <p:cNvPr id="285" name="Google Shape;285;p46"/>
          <p:cNvSpPr txBox="1"/>
          <p:nvPr/>
        </p:nvSpPr>
        <p:spPr>
          <a:xfrm>
            <a:off x="6002100" y="3837100"/>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Linux Server</a:t>
            </a:r>
            <a:endParaRPr/>
          </a:p>
        </p:txBody>
      </p:sp>
      <p:sp>
        <p:nvSpPr>
          <p:cNvPr id="286" name="Google Shape;286;p46"/>
          <p:cNvSpPr txBox="1"/>
          <p:nvPr/>
        </p:nvSpPr>
        <p:spPr>
          <a:xfrm>
            <a:off x="288450" y="3775775"/>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Laptop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Login with Credentials</a:t>
            </a:r>
            <a:endParaRPr>
              <a:solidFill>
                <a:srgbClr val="FF7A00"/>
              </a:solidFill>
              <a:latin typeface="EB Garamond"/>
              <a:ea typeface="EB Garamond"/>
              <a:cs typeface="EB Garamond"/>
              <a:sym typeface="EB Garamond"/>
            </a:endParaRPr>
          </a:p>
        </p:txBody>
      </p:sp>
      <p:sp>
        <p:nvSpPr>
          <p:cNvPr id="292" name="Google Shape;292;p4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293" name="Google Shape;293;p47"/>
          <p:cNvPicPr preferRelativeResize="0"/>
          <p:nvPr/>
        </p:nvPicPr>
        <p:blipFill>
          <a:blip r:embed="rId3">
            <a:alphaModFix/>
          </a:blip>
          <a:stretch>
            <a:fillRect/>
          </a:stretch>
        </p:blipFill>
        <p:spPr>
          <a:xfrm>
            <a:off x="5949799" y="1689333"/>
            <a:ext cx="1542225" cy="1419525"/>
          </a:xfrm>
          <a:prstGeom prst="rect">
            <a:avLst/>
          </a:prstGeom>
          <a:noFill/>
          <a:ln>
            <a:noFill/>
          </a:ln>
        </p:spPr>
      </p:pic>
      <p:pic>
        <p:nvPicPr>
          <p:cNvPr id="294" name="Google Shape;294;p47"/>
          <p:cNvPicPr preferRelativeResize="0"/>
          <p:nvPr/>
        </p:nvPicPr>
        <p:blipFill>
          <a:blip r:embed="rId4">
            <a:alphaModFix/>
          </a:blip>
          <a:stretch>
            <a:fillRect/>
          </a:stretch>
        </p:blipFill>
        <p:spPr>
          <a:xfrm>
            <a:off x="437075" y="1961383"/>
            <a:ext cx="1145925" cy="739300"/>
          </a:xfrm>
          <a:prstGeom prst="rect">
            <a:avLst/>
          </a:prstGeom>
          <a:noFill/>
          <a:ln>
            <a:noFill/>
          </a:ln>
        </p:spPr>
      </p:pic>
      <p:cxnSp>
        <p:nvCxnSpPr>
          <p:cNvPr id="295" name="Google Shape;295;p47"/>
          <p:cNvCxnSpPr/>
          <p:nvPr/>
        </p:nvCxnSpPr>
        <p:spPr>
          <a:xfrm>
            <a:off x="2151600" y="2158333"/>
            <a:ext cx="3382800" cy="0"/>
          </a:xfrm>
          <a:prstGeom prst="straightConnector1">
            <a:avLst/>
          </a:prstGeom>
          <a:noFill/>
          <a:ln cap="flat" cmpd="sng" w="9525">
            <a:solidFill>
              <a:schemeClr val="dk2"/>
            </a:solidFill>
            <a:prstDash val="solid"/>
            <a:round/>
            <a:headEnd len="med" w="med" type="none"/>
            <a:tailEnd len="med" w="med" type="stealth"/>
          </a:ln>
        </p:spPr>
      </p:cxnSp>
      <p:cxnSp>
        <p:nvCxnSpPr>
          <p:cNvPr id="296" name="Google Shape;296;p47"/>
          <p:cNvCxnSpPr/>
          <p:nvPr/>
        </p:nvCxnSpPr>
        <p:spPr>
          <a:xfrm>
            <a:off x="2179275" y="2610533"/>
            <a:ext cx="3382800" cy="0"/>
          </a:xfrm>
          <a:prstGeom prst="straightConnector1">
            <a:avLst/>
          </a:prstGeom>
          <a:noFill/>
          <a:ln cap="flat" cmpd="sng" w="9525">
            <a:solidFill>
              <a:schemeClr val="dk2"/>
            </a:solidFill>
            <a:prstDash val="solid"/>
            <a:round/>
            <a:headEnd len="med" w="med" type="stealth"/>
            <a:tailEnd len="med" w="med" type="none"/>
          </a:ln>
        </p:spPr>
      </p:cxnSp>
      <p:sp>
        <p:nvSpPr>
          <p:cNvPr id="297" name="Google Shape;297;p47"/>
          <p:cNvSpPr txBox="1"/>
          <p:nvPr/>
        </p:nvSpPr>
        <p:spPr>
          <a:xfrm>
            <a:off x="2208225" y="2792471"/>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Login successful.</a:t>
            </a:r>
            <a:endParaRPr/>
          </a:p>
        </p:txBody>
      </p:sp>
      <p:sp>
        <p:nvSpPr>
          <p:cNvPr id="298" name="Google Shape;298;p47"/>
          <p:cNvSpPr txBox="1"/>
          <p:nvPr/>
        </p:nvSpPr>
        <p:spPr>
          <a:xfrm>
            <a:off x="6020800" y="3085083"/>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Linux Server</a:t>
            </a:r>
            <a:endParaRPr/>
          </a:p>
        </p:txBody>
      </p:sp>
      <p:sp>
        <p:nvSpPr>
          <p:cNvPr id="299" name="Google Shape;299;p47"/>
          <p:cNvSpPr txBox="1"/>
          <p:nvPr/>
        </p:nvSpPr>
        <p:spPr>
          <a:xfrm>
            <a:off x="376675" y="3023758"/>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Laptop</a:t>
            </a:r>
            <a:endParaRPr/>
          </a:p>
        </p:txBody>
      </p:sp>
      <p:sp>
        <p:nvSpPr>
          <p:cNvPr id="300" name="Google Shape;300;p47"/>
          <p:cNvSpPr txBox="1"/>
          <p:nvPr/>
        </p:nvSpPr>
        <p:spPr>
          <a:xfrm>
            <a:off x="2237175" y="1503983"/>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username is admin, my password is 12345. I want to login.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Challenges with Password Based Authentication</a:t>
            </a:r>
            <a:endParaRPr>
              <a:solidFill>
                <a:srgbClr val="FF7A00"/>
              </a:solidFill>
              <a:latin typeface="EB Garamond"/>
              <a:ea typeface="EB Garamond"/>
              <a:cs typeface="EB Garamond"/>
              <a:sym typeface="EB Garamond"/>
            </a:endParaRPr>
          </a:p>
        </p:txBody>
      </p:sp>
      <p:sp>
        <p:nvSpPr>
          <p:cNvPr id="306" name="Google Shape;306;p4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07" name="Google Shape;307;p48"/>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Password based authentication is generally considered to be less-secure.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Many users write down the passwords in notepad files or as part of sticky notes.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Most users would not create a complex password that is difficult to hack.</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08" name="Google Shape;308;p48"/>
          <p:cNvPicPr preferRelativeResize="0"/>
          <p:nvPr/>
        </p:nvPicPr>
        <p:blipFill>
          <a:blip r:embed="rId3">
            <a:alphaModFix/>
          </a:blip>
          <a:stretch>
            <a:fillRect/>
          </a:stretch>
        </p:blipFill>
        <p:spPr>
          <a:xfrm>
            <a:off x="2561800" y="2884525"/>
            <a:ext cx="3076398" cy="160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Key Based Authentication</a:t>
            </a:r>
            <a:endParaRPr>
              <a:solidFill>
                <a:srgbClr val="FF7A00"/>
              </a:solidFill>
              <a:latin typeface="EB Garamond"/>
              <a:ea typeface="EB Garamond"/>
              <a:cs typeface="EB Garamond"/>
              <a:sym typeface="EB Garamond"/>
            </a:endParaRPr>
          </a:p>
        </p:txBody>
      </p:sp>
      <p:sp>
        <p:nvSpPr>
          <p:cNvPr id="314" name="Google Shape;314;p4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15" name="Google Shape;315;p49"/>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 this type of authentication, there are two special keys that are generated.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One key is called as Public Key and second key is called as Private key.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If public key is stored in server and is used as authentication mechanism, only the corresponding private key can be used to successfully authenticate.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16" name="Google Shape;316;p49"/>
          <p:cNvPicPr preferRelativeResize="0"/>
          <p:nvPr/>
        </p:nvPicPr>
        <p:blipFill>
          <a:blip r:embed="rId3">
            <a:alphaModFix/>
          </a:blip>
          <a:stretch>
            <a:fillRect/>
          </a:stretch>
        </p:blipFill>
        <p:spPr>
          <a:xfrm>
            <a:off x="3656137" y="2965626"/>
            <a:ext cx="1705175" cy="1705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Key Based Authentication</a:t>
            </a:r>
            <a:endParaRPr>
              <a:solidFill>
                <a:srgbClr val="FF7A00"/>
              </a:solidFill>
              <a:latin typeface="EB Garamond"/>
              <a:ea typeface="EB Garamond"/>
              <a:cs typeface="EB Garamond"/>
              <a:sym typeface="EB Garamond"/>
            </a:endParaRPr>
          </a:p>
        </p:txBody>
      </p:sp>
      <p:sp>
        <p:nvSpPr>
          <p:cNvPr id="322" name="Google Shape;322;p5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323" name="Google Shape;323;p50"/>
          <p:cNvPicPr preferRelativeResize="0"/>
          <p:nvPr/>
        </p:nvPicPr>
        <p:blipFill>
          <a:blip r:embed="rId3">
            <a:alphaModFix/>
          </a:blip>
          <a:stretch>
            <a:fillRect/>
          </a:stretch>
        </p:blipFill>
        <p:spPr>
          <a:xfrm>
            <a:off x="5825749" y="1565464"/>
            <a:ext cx="1542225" cy="1419525"/>
          </a:xfrm>
          <a:prstGeom prst="rect">
            <a:avLst/>
          </a:prstGeom>
          <a:noFill/>
          <a:ln>
            <a:noFill/>
          </a:ln>
        </p:spPr>
      </p:pic>
      <p:pic>
        <p:nvPicPr>
          <p:cNvPr id="324" name="Google Shape;324;p50"/>
          <p:cNvPicPr preferRelativeResize="0"/>
          <p:nvPr/>
        </p:nvPicPr>
        <p:blipFill>
          <a:blip r:embed="rId4">
            <a:alphaModFix/>
          </a:blip>
          <a:stretch>
            <a:fillRect/>
          </a:stretch>
        </p:blipFill>
        <p:spPr>
          <a:xfrm>
            <a:off x="313025" y="1837514"/>
            <a:ext cx="1145925" cy="739300"/>
          </a:xfrm>
          <a:prstGeom prst="rect">
            <a:avLst/>
          </a:prstGeom>
          <a:noFill/>
          <a:ln>
            <a:noFill/>
          </a:ln>
        </p:spPr>
      </p:pic>
      <p:cxnSp>
        <p:nvCxnSpPr>
          <p:cNvPr id="325" name="Google Shape;325;p50"/>
          <p:cNvCxnSpPr/>
          <p:nvPr/>
        </p:nvCxnSpPr>
        <p:spPr>
          <a:xfrm>
            <a:off x="2027550" y="2034464"/>
            <a:ext cx="3382800" cy="0"/>
          </a:xfrm>
          <a:prstGeom prst="straightConnector1">
            <a:avLst/>
          </a:prstGeom>
          <a:noFill/>
          <a:ln cap="flat" cmpd="sng" w="9525">
            <a:solidFill>
              <a:schemeClr val="dk2"/>
            </a:solidFill>
            <a:prstDash val="solid"/>
            <a:round/>
            <a:headEnd len="med" w="med" type="none"/>
            <a:tailEnd len="med" w="med" type="stealth"/>
          </a:ln>
        </p:spPr>
      </p:cxnSp>
      <p:sp>
        <p:nvSpPr>
          <p:cNvPr id="326" name="Google Shape;326;p50"/>
          <p:cNvSpPr txBox="1"/>
          <p:nvPr/>
        </p:nvSpPr>
        <p:spPr>
          <a:xfrm>
            <a:off x="2084175" y="1438039"/>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username is admin, I want to login</a:t>
            </a:r>
            <a:endParaRPr/>
          </a:p>
        </p:txBody>
      </p:sp>
      <p:cxnSp>
        <p:nvCxnSpPr>
          <p:cNvPr id="327" name="Google Shape;327;p50"/>
          <p:cNvCxnSpPr/>
          <p:nvPr/>
        </p:nvCxnSpPr>
        <p:spPr>
          <a:xfrm>
            <a:off x="2055225" y="2383789"/>
            <a:ext cx="3382800" cy="0"/>
          </a:xfrm>
          <a:prstGeom prst="straightConnector1">
            <a:avLst/>
          </a:prstGeom>
          <a:noFill/>
          <a:ln cap="flat" cmpd="sng" w="9525">
            <a:solidFill>
              <a:schemeClr val="dk2"/>
            </a:solidFill>
            <a:prstDash val="solid"/>
            <a:round/>
            <a:headEnd len="med" w="med" type="stealth"/>
            <a:tailEnd len="med" w="med" type="none"/>
          </a:ln>
        </p:spPr>
      </p:cxnSp>
      <p:sp>
        <p:nvSpPr>
          <p:cNvPr id="328" name="Google Shape;328;p50"/>
          <p:cNvSpPr txBox="1"/>
          <p:nvPr/>
        </p:nvSpPr>
        <p:spPr>
          <a:xfrm>
            <a:off x="2113125" y="2500277"/>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Hey there, password is not allowed. You need to authenticate via the key.</a:t>
            </a:r>
            <a:endParaRPr/>
          </a:p>
        </p:txBody>
      </p:sp>
      <p:sp>
        <p:nvSpPr>
          <p:cNvPr id="329" name="Google Shape;329;p50"/>
          <p:cNvSpPr txBox="1"/>
          <p:nvPr/>
        </p:nvSpPr>
        <p:spPr>
          <a:xfrm>
            <a:off x="5896750" y="2961214"/>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Linux Server</a:t>
            </a:r>
            <a:endParaRPr/>
          </a:p>
        </p:txBody>
      </p:sp>
      <p:sp>
        <p:nvSpPr>
          <p:cNvPr id="330" name="Google Shape;330;p50"/>
          <p:cNvSpPr txBox="1"/>
          <p:nvPr/>
        </p:nvSpPr>
        <p:spPr>
          <a:xfrm>
            <a:off x="313025" y="2798227"/>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Laptop</a:t>
            </a:r>
            <a:endParaRPr/>
          </a:p>
        </p:txBody>
      </p:sp>
      <p:pic>
        <p:nvPicPr>
          <p:cNvPr id="331" name="Google Shape;331;p50"/>
          <p:cNvPicPr preferRelativeResize="0"/>
          <p:nvPr/>
        </p:nvPicPr>
        <p:blipFill>
          <a:blip r:embed="rId5">
            <a:alphaModFix/>
          </a:blip>
          <a:stretch>
            <a:fillRect/>
          </a:stretch>
        </p:blipFill>
        <p:spPr>
          <a:xfrm>
            <a:off x="532092" y="3362550"/>
            <a:ext cx="707783" cy="342900"/>
          </a:xfrm>
          <a:prstGeom prst="rect">
            <a:avLst/>
          </a:prstGeom>
          <a:noFill/>
          <a:ln>
            <a:noFill/>
          </a:ln>
        </p:spPr>
      </p:pic>
      <p:pic>
        <p:nvPicPr>
          <p:cNvPr id="332" name="Google Shape;332;p50"/>
          <p:cNvPicPr preferRelativeResize="0"/>
          <p:nvPr/>
        </p:nvPicPr>
        <p:blipFill>
          <a:blip r:embed="rId6">
            <a:alphaModFix/>
          </a:blip>
          <a:stretch>
            <a:fillRect/>
          </a:stretch>
        </p:blipFill>
        <p:spPr>
          <a:xfrm>
            <a:off x="7649874" y="1881675"/>
            <a:ext cx="651000" cy="65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Creating our First EC2 Instance</a:t>
            </a:r>
            <a:endParaRPr sz="3600">
              <a:solidFill>
                <a:srgbClr val="666666"/>
              </a:solidFill>
              <a:latin typeface="EB Garamond"/>
              <a:ea typeface="EB Garamond"/>
              <a:cs typeface="EB Garamond"/>
              <a:sym typeface="EB Garamond"/>
            </a:endParaRPr>
          </a:p>
        </p:txBody>
      </p:sp>
      <p:sp>
        <p:nvSpPr>
          <p:cNvPr id="338" name="Google Shape;338;p5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Start</a:t>
            </a:r>
            <a:endParaRPr>
              <a:solidFill>
                <a:srgbClr val="FF7A00"/>
              </a:solidFill>
              <a:latin typeface="EB Garamond"/>
              <a:ea typeface="EB Garamond"/>
              <a:cs typeface="EB Garamond"/>
              <a:sym typeface="EB Garamond"/>
            </a:endParaRPr>
          </a:p>
        </p:txBody>
      </p:sp>
      <p:cxnSp>
        <p:nvCxnSpPr>
          <p:cNvPr id="339" name="Google Shape;339;p5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340" name="Google Shape;340;p5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EC2</a:t>
            </a:r>
            <a:endParaRPr>
              <a:solidFill>
                <a:srgbClr val="FF7A00"/>
              </a:solidFill>
              <a:latin typeface="EB Garamond"/>
              <a:ea typeface="EB Garamond"/>
              <a:cs typeface="EB Garamond"/>
              <a:sym typeface="EB Garamond"/>
            </a:endParaRPr>
          </a:p>
        </p:txBody>
      </p:sp>
      <p:sp>
        <p:nvSpPr>
          <p:cNvPr id="346" name="Google Shape;346;p5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47" name="Google Shape;347;p52"/>
          <p:cNvSpPr txBox="1"/>
          <p:nvPr/>
        </p:nvSpPr>
        <p:spPr>
          <a:xfrm>
            <a:off x="457200" y="6351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EC2 stands for Elastic Compute Cloud.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In-short, it's a name for a server that you launch in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48" name="Google Shape;348;p52"/>
          <p:cNvPicPr preferRelativeResize="0"/>
          <p:nvPr/>
        </p:nvPicPr>
        <p:blipFill>
          <a:blip r:embed="rId3">
            <a:alphaModFix/>
          </a:blip>
          <a:stretch>
            <a:fillRect/>
          </a:stretch>
        </p:blipFill>
        <p:spPr>
          <a:xfrm>
            <a:off x="1402775" y="2689400"/>
            <a:ext cx="1413700" cy="1301224"/>
          </a:xfrm>
          <a:prstGeom prst="rect">
            <a:avLst/>
          </a:prstGeom>
          <a:noFill/>
          <a:ln>
            <a:noFill/>
          </a:ln>
        </p:spPr>
      </p:pic>
      <p:pic>
        <p:nvPicPr>
          <p:cNvPr id="349" name="Google Shape;349;p52"/>
          <p:cNvPicPr preferRelativeResize="0"/>
          <p:nvPr/>
        </p:nvPicPr>
        <p:blipFill>
          <a:blip r:embed="rId4">
            <a:alphaModFix/>
          </a:blip>
          <a:stretch>
            <a:fillRect/>
          </a:stretch>
        </p:blipFill>
        <p:spPr>
          <a:xfrm>
            <a:off x="4851175" y="2841700"/>
            <a:ext cx="996600" cy="996600"/>
          </a:xfrm>
          <a:prstGeom prst="rect">
            <a:avLst/>
          </a:prstGeom>
          <a:noFill/>
          <a:ln>
            <a:noFill/>
          </a:ln>
        </p:spPr>
      </p:pic>
      <p:sp>
        <p:nvSpPr>
          <p:cNvPr id="350" name="Google Shape;350;p52"/>
          <p:cNvSpPr txBox="1"/>
          <p:nvPr/>
        </p:nvSpPr>
        <p:spPr>
          <a:xfrm>
            <a:off x="1177275" y="4123400"/>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Server</a:t>
            </a:r>
            <a:endParaRPr/>
          </a:p>
        </p:txBody>
      </p:sp>
      <p:sp>
        <p:nvSpPr>
          <p:cNvPr id="351" name="Google Shape;351;p52"/>
          <p:cNvSpPr txBox="1"/>
          <p:nvPr/>
        </p:nvSpPr>
        <p:spPr>
          <a:xfrm>
            <a:off x="4572000" y="4094000"/>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cxnSp>
        <p:nvCxnSpPr>
          <p:cNvPr id="352" name="Google Shape;352;p52"/>
          <p:cNvCxnSpPr/>
          <p:nvPr/>
        </p:nvCxnSpPr>
        <p:spPr>
          <a:xfrm>
            <a:off x="3045700" y="3242875"/>
            <a:ext cx="1406700" cy="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Configuration</a:t>
            </a:r>
            <a:endParaRPr>
              <a:solidFill>
                <a:srgbClr val="FF7A00"/>
              </a:solidFill>
              <a:latin typeface="EB Garamond"/>
              <a:ea typeface="EB Garamond"/>
              <a:cs typeface="EB Garamond"/>
              <a:sym typeface="EB Garamond"/>
            </a:endParaRPr>
          </a:p>
        </p:txBody>
      </p:sp>
      <p:sp>
        <p:nvSpPr>
          <p:cNvPr id="358" name="Google Shape;358;p5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59" name="Google Shape;359;p53"/>
          <p:cNvSpPr txBox="1"/>
          <p:nvPr/>
        </p:nvSpPr>
        <p:spPr>
          <a:xfrm>
            <a:off x="399150" y="5277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There are certain important configuration that you need to know while launching a new EC2 instance in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The CPU and Memory Size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Operating System (Linux, Windows)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Storage Capacity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Authentication Key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Security Group</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60" name="Google Shape;360;p53"/>
          <p:cNvPicPr preferRelativeResize="0"/>
          <p:nvPr/>
        </p:nvPicPr>
        <p:blipFill>
          <a:blip r:embed="rId3">
            <a:alphaModFix/>
          </a:blip>
          <a:stretch>
            <a:fillRect/>
          </a:stretch>
        </p:blipFill>
        <p:spPr>
          <a:xfrm>
            <a:off x="3940492" y="3188676"/>
            <a:ext cx="996600" cy="996600"/>
          </a:xfrm>
          <a:prstGeom prst="rect">
            <a:avLst/>
          </a:prstGeom>
          <a:noFill/>
          <a:ln>
            <a:noFill/>
          </a:ln>
        </p:spPr>
      </p:pic>
      <p:sp>
        <p:nvSpPr>
          <p:cNvPr id="361" name="Google Shape;361;p53"/>
          <p:cNvSpPr txBox="1"/>
          <p:nvPr/>
        </p:nvSpPr>
        <p:spPr>
          <a:xfrm>
            <a:off x="3606592" y="4278226"/>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6" name="Google Shape;116;p27"/>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Gartner’s Magic Quadrant</a:t>
            </a:r>
            <a:endParaRPr>
              <a:solidFill>
                <a:srgbClr val="FF7A00"/>
              </a:solidFill>
              <a:latin typeface="EB Garamond"/>
              <a:ea typeface="EB Garamond"/>
              <a:cs typeface="EB Garamond"/>
              <a:sym typeface="EB Garamond"/>
            </a:endParaRPr>
          </a:p>
        </p:txBody>
      </p:sp>
      <p:sp>
        <p:nvSpPr>
          <p:cNvPr id="117" name="Google Shape;117;p27"/>
          <p:cNvSpPr txBox="1"/>
          <p:nvPr/>
        </p:nvSpPr>
        <p:spPr>
          <a:xfrm>
            <a:off x="314675" y="555775"/>
            <a:ext cx="8091600" cy="18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118" name="Google Shape;118;p27"/>
          <p:cNvPicPr preferRelativeResize="0"/>
          <p:nvPr/>
        </p:nvPicPr>
        <p:blipFill>
          <a:blip r:embed="rId3">
            <a:alphaModFix/>
          </a:blip>
          <a:stretch>
            <a:fillRect/>
          </a:stretch>
        </p:blipFill>
        <p:spPr>
          <a:xfrm>
            <a:off x="2730075" y="1098350"/>
            <a:ext cx="3260800" cy="3403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Connecting to a Server</a:t>
            </a:r>
            <a:endParaRPr>
              <a:solidFill>
                <a:srgbClr val="FF7A00"/>
              </a:solidFill>
              <a:latin typeface="EB Garamond"/>
              <a:ea typeface="EB Garamond"/>
              <a:cs typeface="EB Garamond"/>
              <a:sym typeface="EB Garamond"/>
            </a:endParaRPr>
          </a:p>
        </p:txBody>
      </p:sp>
      <p:sp>
        <p:nvSpPr>
          <p:cNvPr id="367" name="Google Shape;367;p5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68" name="Google Shape;368;p54"/>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After you have launched a server, you need to connect to it to perform administrative tasks.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Depending on OS of the server, tools to connect will change.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369" name="Google Shape;369;p54"/>
          <p:cNvSpPr/>
          <p:nvPr/>
        </p:nvSpPr>
        <p:spPr>
          <a:xfrm>
            <a:off x="5365875" y="2096342"/>
            <a:ext cx="2085300" cy="2224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Server</a:t>
            </a:r>
            <a:endParaRPr sz="1800"/>
          </a:p>
        </p:txBody>
      </p:sp>
      <p:pic>
        <p:nvPicPr>
          <p:cNvPr id="370" name="Google Shape;370;p54"/>
          <p:cNvPicPr preferRelativeResize="0"/>
          <p:nvPr/>
        </p:nvPicPr>
        <p:blipFill>
          <a:blip r:embed="rId3">
            <a:alphaModFix/>
          </a:blip>
          <a:stretch>
            <a:fillRect/>
          </a:stretch>
        </p:blipFill>
        <p:spPr>
          <a:xfrm>
            <a:off x="176425" y="2536817"/>
            <a:ext cx="1621300" cy="1621300"/>
          </a:xfrm>
          <a:prstGeom prst="rect">
            <a:avLst/>
          </a:prstGeom>
          <a:noFill/>
          <a:ln>
            <a:noFill/>
          </a:ln>
        </p:spPr>
      </p:pic>
      <p:cxnSp>
        <p:nvCxnSpPr>
          <p:cNvPr id="371" name="Google Shape;371;p54"/>
          <p:cNvCxnSpPr/>
          <p:nvPr/>
        </p:nvCxnSpPr>
        <p:spPr>
          <a:xfrm flipH="1" rot="10800000">
            <a:off x="2180175" y="3150419"/>
            <a:ext cx="2965500" cy="11700"/>
          </a:xfrm>
          <a:prstGeom prst="straightConnector1">
            <a:avLst/>
          </a:prstGeom>
          <a:noFill/>
          <a:ln cap="flat" cmpd="sng" w="9525">
            <a:solidFill>
              <a:schemeClr val="dk2"/>
            </a:solidFill>
            <a:prstDash val="solid"/>
            <a:round/>
            <a:headEnd len="med" w="med" type="none"/>
            <a:tailEnd len="med" w="med" type="stealth"/>
          </a:ln>
        </p:spPr>
      </p:cxnSp>
      <p:sp>
        <p:nvSpPr>
          <p:cNvPr id="372" name="Google Shape;372;p54"/>
          <p:cNvSpPr txBox="1"/>
          <p:nvPr/>
        </p:nvSpPr>
        <p:spPr>
          <a:xfrm>
            <a:off x="2261275" y="2629244"/>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Can you run my command?</a:t>
            </a:r>
            <a:endParaRPr/>
          </a:p>
        </p:txBody>
      </p:sp>
      <p:cxnSp>
        <p:nvCxnSpPr>
          <p:cNvPr id="373" name="Google Shape;373;p54"/>
          <p:cNvCxnSpPr/>
          <p:nvPr/>
        </p:nvCxnSpPr>
        <p:spPr>
          <a:xfrm flipH="1" rot="10800000">
            <a:off x="2262325" y="3708269"/>
            <a:ext cx="2965500" cy="11700"/>
          </a:xfrm>
          <a:prstGeom prst="straightConnector1">
            <a:avLst/>
          </a:prstGeom>
          <a:noFill/>
          <a:ln cap="flat" cmpd="sng" w="9525">
            <a:solidFill>
              <a:schemeClr val="dk2"/>
            </a:solidFill>
            <a:prstDash val="solid"/>
            <a:round/>
            <a:headEnd len="med" w="med" type="stealth"/>
            <a:tailEnd len="med" w="med" type="none"/>
          </a:ln>
        </p:spPr>
      </p:cxnSp>
      <p:sp>
        <p:nvSpPr>
          <p:cNvPr id="374" name="Google Shape;374;p54"/>
          <p:cNvSpPr txBox="1"/>
          <p:nvPr/>
        </p:nvSpPr>
        <p:spPr>
          <a:xfrm>
            <a:off x="2372425" y="3905344"/>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Definitely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Browser Based SSH Connection</a:t>
            </a:r>
            <a:endParaRPr>
              <a:solidFill>
                <a:srgbClr val="FF7A00"/>
              </a:solidFill>
              <a:latin typeface="EB Garamond"/>
              <a:ea typeface="EB Garamond"/>
              <a:cs typeface="EB Garamond"/>
              <a:sym typeface="EB Garamond"/>
            </a:endParaRPr>
          </a:p>
        </p:txBody>
      </p:sp>
      <p:sp>
        <p:nvSpPr>
          <p:cNvPr id="380" name="Google Shape;380;p5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81" name="Google Shape;381;p55"/>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Browser Based SSH Connection allows you to directly connect to EC2 instance from browser.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No need to maintain keys or have SSH client.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82" name="Google Shape;382;p55"/>
          <p:cNvPicPr preferRelativeResize="0"/>
          <p:nvPr/>
        </p:nvPicPr>
        <p:blipFill>
          <a:blip r:embed="rId3">
            <a:alphaModFix/>
          </a:blip>
          <a:stretch>
            <a:fillRect/>
          </a:stretch>
        </p:blipFill>
        <p:spPr>
          <a:xfrm>
            <a:off x="2644862" y="2244950"/>
            <a:ext cx="3621926" cy="24894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MAC Terminal</a:t>
            </a:r>
            <a:endParaRPr>
              <a:solidFill>
                <a:srgbClr val="FF7A00"/>
              </a:solidFill>
              <a:latin typeface="EB Garamond"/>
              <a:ea typeface="EB Garamond"/>
              <a:cs typeface="EB Garamond"/>
              <a:sym typeface="EB Garamond"/>
            </a:endParaRPr>
          </a:p>
        </p:txBody>
      </p:sp>
      <p:sp>
        <p:nvSpPr>
          <p:cNvPr id="388" name="Google Shape;388;p5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389" name="Google Shape;389;p56"/>
          <p:cNvPicPr preferRelativeResize="0"/>
          <p:nvPr/>
        </p:nvPicPr>
        <p:blipFill>
          <a:blip r:embed="rId3">
            <a:alphaModFix/>
          </a:blip>
          <a:stretch>
            <a:fillRect/>
          </a:stretch>
        </p:blipFill>
        <p:spPr>
          <a:xfrm>
            <a:off x="2024084" y="1433838"/>
            <a:ext cx="4355516" cy="27875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Creating our First Website</a:t>
            </a:r>
            <a:endParaRPr>
              <a:solidFill>
                <a:srgbClr val="FF7A00"/>
              </a:solidFill>
              <a:latin typeface="EB Garamond"/>
              <a:ea typeface="EB Garamond"/>
              <a:cs typeface="EB Garamond"/>
              <a:sym typeface="EB Garamond"/>
            </a:endParaRPr>
          </a:p>
        </p:txBody>
      </p:sp>
      <p:sp>
        <p:nvSpPr>
          <p:cNvPr id="395" name="Google Shape;395;p5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96" name="Google Shape;396;p57"/>
          <p:cNvSpPr txBox="1"/>
          <p:nvPr/>
        </p:nvSpPr>
        <p:spPr>
          <a:xfrm>
            <a:off x="399150" y="5277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We have our EC2 instance up and running.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Let’s go ahead and create our first website.</a:t>
            </a:r>
            <a:endParaRPr sz="1800">
              <a:solidFill>
                <a:srgbClr val="666666"/>
              </a:solidFill>
              <a:latin typeface="EB Garamond"/>
              <a:ea typeface="EB Garamond"/>
              <a:cs typeface="EB Garamond"/>
              <a:sym typeface="EB Garamond"/>
            </a:endParaRPr>
          </a:p>
        </p:txBody>
      </p:sp>
      <p:pic>
        <p:nvPicPr>
          <p:cNvPr id="397" name="Google Shape;397;p57"/>
          <p:cNvPicPr preferRelativeResize="0"/>
          <p:nvPr/>
        </p:nvPicPr>
        <p:blipFill>
          <a:blip r:embed="rId3">
            <a:alphaModFix/>
          </a:blip>
          <a:stretch>
            <a:fillRect/>
          </a:stretch>
        </p:blipFill>
        <p:spPr>
          <a:xfrm>
            <a:off x="5658565" y="2856370"/>
            <a:ext cx="996600" cy="996600"/>
          </a:xfrm>
          <a:prstGeom prst="rect">
            <a:avLst/>
          </a:prstGeom>
          <a:noFill/>
          <a:ln>
            <a:noFill/>
          </a:ln>
        </p:spPr>
      </p:pic>
      <p:sp>
        <p:nvSpPr>
          <p:cNvPr id="398" name="Google Shape;398;p57"/>
          <p:cNvSpPr txBox="1"/>
          <p:nvPr/>
        </p:nvSpPr>
        <p:spPr>
          <a:xfrm>
            <a:off x="5339065" y="3935182"/>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pic>
        <p:nvPicPr>
          <p:cNvPr id="399" name="Google Shape;399;p57"/>
          <p:cNvPicPr preferRelativeResize="0"/>
          <p:nvPr/>
        </p:nvPicPr>
        <p:blipFill>
          <a:blip r:embed="rId4">
            <a:alphaModFix/>
          </a:blip>
          <a:stretch>
            <a:fillRect/>
          </a:stretch>
        </p:blipFill>
        <p:spPr>
          <a:xfrm>
            <a:off x="1193973" y="2944594"/>
            <a:ext cx="1019175" cy="990600"/>
          </a:xfrm>
          <a:prstGeom prst="rect">
            <a:avLst/>
          </a:prstGeom>
          <a:noFill/>
          <a:ln>
            <a:noFill/>
          </a:ln>
        </p:spPr>
      </p:pic>
      <p:cxnSp>
        <p:nvCxnSpPr>
          <p:cNvPr id="400" name="Google Shape;400;p57"/>
          <p:cNvCxnSpPr/>
          <p:nvPr/>
        </p:nvCxnSpPr>
        <p:spPr>
          <a:xfrm>
            <a:off x="2577463" y="3221401"/>
            <a:ext cx="2701800" cy="10800"/>
          </a:xfrm>
          <a:prstGeom prst="straightConnector1">
            <a:avLst/>
          </a:prstGeom>
          <a:noFill/>
          <a:ln cap="flat" cmpd="sng" w="9525">
            <a:solidFill>
              <a:schemeClr val="dk2"/>
            </a:solidFill>
            <a:prstDash val="solid"/>
            <a:round/>
            <a:headEnd len="med" w="med" type="none"/>
            <a:tailEnd len="med" w="med" type="stealth"/>
          </a:ln>
        </p:spPr>
      </p:cxnSp>
      <p:sp>
        <p:nvSpPr>
          <p:cNvPr id="401" name="Google Shape;401;p57"/>
          <p:cNvSpPr txBox="1"/>
          <p:nvPr/>
        </p:nvSpPr>
        <p:spPr>
          <a:xfrm>
            <a:off x="2827675" y="2669550"/>
            <a:ext cx="22014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www.example.com</a:t>
            </a:r>
            <a:endParaRPr/>
          </a:p>
        </p:txBody>
      </p:sp>
      <p:cxnSp>
        <p:nvCxnSpPr>
          <p:cNvPr id="402" name="Google Shape;402;p57"/>
          <p:cNvCxnSpPr/>
          <p:nvPr/>
        </p:nvCxnSpPr>
        <p:spPr>
          <a:xfrm>
            <a:off x="2584963" y="3653001"/>
            <a:ext cx="2701800" cy="10800"/>
          </a:xfrm>
          <a:prstGeom prst="straightConnector1">
            <a:avLst/>
          </a:prstGeom>
          <a:noFill/>
          <a:ln cap="flat" cmpd="sng" w="9525">
            <a:solidFill>
              <a:schemeClr val="dk2"/>
            </a:solidFill>
            <a:prstDash val="solid"/>
            <a:round/>
            <a:headEnd len="med" w="med" type="stealth"/>
            <a:tailEnd len="med" w="med" type="none"/>
          </a:ln>
        </p:spPr>
      </p:cxnSp>
      <p:sp>
        <p:nvSpPr>
          <p:cNvPr id="403" name="Google Shape;403;p57"/>
          <p:cNvSpPr/>
          <p:nvPr/>
        </p:nvSpPr>
        <p:spPr>
          <a:xfrm>
            <a:off x="3294175" y="3852976"/>
            <a:ext cx="1104600" cy="257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Requirements for Website</a:t>
            </a:r>
            <a:endParaRPr>
              <a:solidFill>
                <a:srgbClr val="FF7A00"/>
              </a:solidFill>
              <a:latin typeface="EB Garamond"/>
              <a:ea typeface="EB Garamond"/>
              <a:cs typeface="EB Garamond"/>
              <a:sym typeface="EB Garamond"/>
            </a:endParaRPr>
          </a:p>
        </p:txBody>
      </p:sp>
      <p:sp>
        <p:nvSpPr>
          <p:cNvPr id="409" name="Google Shape;409;p5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10" name="Google Shape;410;p58"/>
          <p:cNvSpPr txBox="1"/>
          <p:nvPr/>
        </p:nvSpPr>
        <p:spPr>
          <a:xfrm>
            <a:off x="399150" y="5277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Server.</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Software on server that web-browsers can interact with (web-server)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411" name="Google Shape;411;p58"/>
          <p:cNvPicPr preferRelativeResize="0"/>
          <p:nvPr/>
        </p:nvPicPr>
        <p:blipFill>
          <a:blip r:embed="rId3">
            <a:alphaModFix/>
          </a:blip>
          <a:stretch>
            <a:fillRect/>
          </a:stretch>
        </p:blipFill>
        <p:spPr>
          <a:xfrm>
            <a:off x="6210315" y="2664820"/>
            <a:ext cx="996600" cy="996600"/>
          </a:xfrm>
          <a:prstGeom prst="rect">
            <a:avLst/>
          </a:prstGeom>
          <a:noFill/>
          <a:ln>
            <a:noFill/>
          </a:ln>
        </p:spPr>
      </p:pic>
      <p:sp>
        <p:nvSpPr>
          <p:cNvPr id="412" name="Google Shape;412;p58"/>
          <p:cNvSpPr txBox="1"/>
          <p:nvPr/>
        </p:nvSpPr>
        <p:spPr>
          <a:xfrm>
            <a:off x="5890815" y="3743632"/>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pic>
        <p:nvPicPr>
          <p:cNvPr id="413" name="Google Shape;413;p58"/>
          <p:cNvPicPr preferRelativeResize="0"/>
          <p:nvPr/>
        </p:nvPicPr>
        <p:blipFill>
          <a:blip r:embed="rId4">
            <a:alphaModFix/>
          </a:blip>
          <a:stretch>
            <a:fillRect/>
          </a:stretch>
        </p:blipFill>
        <p:spPr>
          <a:xfrm>
            <a:off x="324323" y="2846781"/>
            <a:ext cx="1019175" cy="990600"/>
          </a:xfrm>
          <a:prstGeom prst="rect">
            <a:avLst/>
          </a:prstGeom>
          <a:noFill/>
          <a:ln>
            <a:noFill/>
          </a:ln>
        </p:spPr>
      </p:pic>
      <p:cxnSp>
        <p:nvCxnSpPr>
          <p:cNvPr id="414" name="Google Shape;414;p58"/>
          <p:cNvCxnSpPr/>
          <p:nvPr/>
        </p:nvCxnSpPr>
        <p:spPr>
          <a:xfrm>
            <a:off x="1707813" y="3123588"/>
            <a:ext cx="2701800" cy="10800"/>
          </a:xfrm>
          <a:prstGeom prst="straightConnector1">
            <a:avLst/>
          </a:prstGeom>
          <a:noFill/>
          <a:ln cap="flat" cmpd="sng" w="9525">
            <a:solidFill>
              <a:schemeClr val="dk2"/>
            </a:solidFill>
            <a:prstDash val="solid"/>
            <a:round/>
            <a:headEnd len="med" w="med" type="none"/>
            <a:tailEnd len="med" w="med" type="stealth"/>
          </a:ln>
        </p:spPr>
      </p:cxnSp>
      <p:sp>
        <p:nvSpPr>
          <p:cNvPr id="415" name="Google Shape;415;p58"/>
          <p:cNvSpPr txBox="1"/>
          <p:nvPr/>
        </p:nvSpPr>
        <p:spPr>
          <a:xfrm>
            <a:off x="1958025" y="2571738"/>
            <a:ext cx="22014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www.example.com</a:t>
            </a:r>
            <a:endParaRPr/>
          </a:p>
        </p:txBody>
      </p:sp>
      <p:cxnSp>
        <p:nvCxnSpPr>
          <p:cNvPr id="416" name="Google Shape;416;p58"/>
          <p:cNvCxnSpPr/>
          <p:nvPr/>
        </p:nvCxnSpPr>
        <p:spPr>
          <a:xfrm>
            <a:off x="1715313" y="3555188"/>
            <a:ext cx="2701800" cy="10800"/>
          </a:xfrm>
          <a:prstGeom prst="straightConnector1">
            <a:avLst/>
          </a:prstGeom>
          <a:noFill/>
          <a:ln cap="flat" cmpd="sng" w="9525">
            <a:solidFill>
              <a:schemeClr val="dk2"/>
            </a:solidFill>
            <a:prstDash val="solid"/>
            <a:round/>
            <a:headEnd len="med" w="med" type="stealth"/>
            <a:tailEnd len="med" w="med" type="none"/>
          </a:ln>
        </p:spPr>
      </p:cxnSp>
      <p:sp>
        <p:nvSpPr>
          <p:cNvPr id="417" name="Google Shape;417;p58"/>
          <p:cNvSpPr/>
          <p:nvPr/>
        </p:nvSpPr>
        <p:spPr>
          <a:xfrm>
            <a:off x="2424525" y="3755163"/>
            <a:ext cx="1104600" cy="257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418" name="Google Shape;418;p58"/>
          <p:cNvSpPr/>
          <p:nvPr/>
        </p:nvSpPr>
        <p:spPr>
          <a:xfrm>
            <a:off x="5122025" y="2600213"/>
            <a:ext cx="383400" cy="1384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19" name="Google Shape;419;p58"/>
          <p:cNvCxnSpPr/>
          <p:nvPr/>
        </p:nvCxnSpPr>
        <p:spPr>
          <a:xfrm flipH="1" rot="10800000">
            <a:off x="5613375" y="3158763"/>
            <a:ext cx="489000" cy="87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9"/>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Understanding Firewalls</a:t>
            </a:r>
            <a:endParaRPr sz="4800">
              <a:solidFill>
                <a:srgbClr val="666666"/>
              </a:solidFill>
              <a:latin typeface="EB Garamond"/>
              <a:ea typeface="EB Garamond"/>
              <a:cs typeface="EB Garamond"/>
              <a:sym typeface="EB Garamond"/>
            </a:endParaRPr>
          </a:p>
        </p:txBody>
      </p:sp>
      <p:sp>
        <p:nvSpPr>
          <p:cNvPr id="425" name="Google Shape;425;p5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Firewall without a Fire !</a:t>
            </a:r>
            <a:endParaRPr>
              <a:solidFill>
                <a:srgbClr val="FF7A00"/>
              </a:solidFill>
              <a:latin typeface="EB Garamond"/>
              <a:ea typeface="EB Garamond"/>
              <a:cs typeface="EB Garamond"/>
              <a:sym typeface="EB Garamond"/>
            </a:endParaRPr>
          </a:p>
        </p:txBody>
      </p:sp>
      <p:cxnSp>
        <p:nvCxnSpPr>
          <p:cNvPr id="426" name="Google Shape;426;p5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427" name="Google Shape;427;p5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0"/>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Ports</a:t>
            </a:r>
            <a:endParaRPr>
              <a:solidFill>
                <a:srgbClr val="FF7A00"/>
              </a:solidFill>
              <a:latin typeface="EB Garamond"/>
              <a:ea typeface="EB Garamond"/>
              <a:cs typeface="EB Garamond"/>
              <a:sym typeface="EB Garamond"/>
            </a:endParaRPr>
          </a:p>
        </p:txBody>
      </p:sp>
      <p:sp>
        <p:nvSpPr>
          <p:cNvPr id="433" name="Google Shape;433;p6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34" name="Google Shape;434;p60"/>
          <p:cNvSpPr txBox="1"/>
          <p:nvPr/>
        </p:nvSpPr>
        <p:spPr>
          <a:xfrm>
            <a:off x="234125" y="815100"/>
            <a:ext cx="7984200" cy="915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 port is a logical entity which acts as a endpoint of communication to identify a given application or process on an Linux operating system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erver.png" id="435" name="Google Shape;435;p60"/>
          <p:cNvPicPr preferRelativeResize="0"/>
          <p:nvPr/>
        </p:nvPicPr>
        <p:blipFill>
          <a:blip r:embed="rId3">
            <a:alphaModFix/>
          </a:blip>
          <a:stretch>
            <a:fillRect/>
          </a:stretch>
        </p:blipFill>
        <p:spPr>
          <a:xfrm>
            <a:off x="5517627" y="2655897"/>
            <a:ext cx="1168850" cy="1108625"/>
          </a:xfrm>
          <a:prstGeom prst="rect">
            <a:avLst/>
          </a:prstGeom>
          <a:noFill/>
          <a:ln>
            <a:noFill/>
          </a:ln>
        </p:spPr>
      </p:pic>
      <p:sp>
        <p:nvSpPr>
          <p:cNvPr id="436" name="Google Shape;436;p60"/>
          <p:cNvSpPr/>
          <p:nvPr/>
        </p:nvSpPr>
        <p:spPr>
          <a:xfrm>
            <a:off x="7233550" y="2655900"/>
            <a:ext cx="804300" cy="4020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SSH</a:t>
            </a:r>
            <a:endParaRPr/>
          </a:p>
        </p:txBody>
      </p:sp>
      <p:sp>
        <p:nvSpPr>
          <p:cNvPr id="437" name="Google Shape;437;p60"/>
          <p:cNvSpPr/>
          <p:nvPr/>
        </p:nvSpPr>
        <p:spPr>
          <a:xfrm>
            <a:off x="7191550" y="3247850"/>
            <a:ext cx="888300" cy="402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HTTPD</a:t>
            </a:r>
            <a:endParaRPr/>
          </a:p>
        </p:txBody>
      </p:sp>
      <p:sp>
        <p:nvSpPr>
          <p:cNvPr id="438" name="Google Shape;438;p60"/>
          <p:cNvSpPr/>
          <p:nvPr/>
        </p:nvSpPr>
        <p:spPr>
          <a:xfrm>
            <a:off x="3851850" y="2685450"/>
            <a:ext cx="1440300" cy="3429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22         </a:t>
            </a:r>
            <a:endParaRPr/>
          </a:p>
        </p:txBody>
      </p:sp>
      <p:sp>
        <p:nvSpPr>
          <p:cNvPr id="439" name="Google Shape;439;p60"/>
          <p:cNvSpPr/>
          <p:nvPr/>
        </p:nvSpPr>
        <p:spPr>
          <a:xfrm>
            <a:off x="3861900" y="3277400"/>
            <a:ext cx="1440300" cy="3429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80         </a:t>
            </a:r>
            <a:endParaRPr/>
          </a:p>
        </p:txBody>
      </p:sp>
      <p:pic>
        <p:nvPicPr>
          <p:cNvPr id="440" name="Google Shape;440;p60"/>
          <p:cNvPicPr preferRelativeResize="0"/>
          <p:nvPr/>
        </p:nvPicPr>
        <p:blipFill>
          <a:blip r:embed="rId4">
            <a:alphaModFix/>
          </a:blip>
          <a:stretch>
            <a:fillRect/>
          </a:stretch>
        </p:blipFill>
        <p:spPr>
          <a:xfrm>
            <a:off x="585425" y="2590048"/>
            <a:ext cx="1240350" cy="1240350"/>
          </a:xfrm>
          <a:prstGeom prst="rect">
            <a:avLst/>
          </a:prstGeom>
          <a:noFill/>
          <a:ln>
            <a:noFill/>
          </a:ln>
        </p:spPr>
      </p:pic>
      <p:cxnSp>
        <p:nvCxnSpPr>
          <p:cNvPr id="441" name="Google Shape;441;p60"/>
          <p:cNvCxnSpPr>
            <a:endCxn id="438" idx="1"/>
          </p:cNvCxnSpPr>
          <p:nvPr/>
        </p:nvCxnSpPr>
        <p:spPr>
          <a:xfrm flipH="1" rot="10800000">
            <a:off x="1954650" y="2856900"/>
            <a:ext cx="1897200" cy="332100"/>
          </a:xfrm>
          <a:prstGeom prst="straightConnector1">
            <a:avLst/>
          </a:prstGeom>
          <a:noFill/>
          <a:ln cap="flat" cmpd="sng" w="9525">
            <a:solidFill>
              <a:schemeClr val="dk2"/>
            </a:solidFill>
            <a:prstDash val="solid"/>
            <a:round/>
            <a:headEnd len="med" w="med" type="none"/>
            <a:tailEnd len="med" w="med" type="stealth"/>
          </a:ln>
        </p:spPr>
      </p:cxnSp>
      <p:cxnSp>
        <p:nvCxnSpPr>
          <p:cNvPr id="442" name="Google Shape;442;p60"/>
          <p:cNvCxnSpPr>
            <a:endCxn id="439" idx="1"/>
          </p:cNvCxnSpPr>
          <p:nvPr/>
        </p:nvCxnSpPr>
        <p:spPr>
          <a:xfrm>
            <a:off x="2001300" y="3179750"/>
            <a:ext cx="1860600" cy="269100"/>
          </a:xfrm>
          <a:prstGeom prst="straightConnector1">
            <a:avLst/>
          </a:prstGeom>
          <a:noFill/>
          <a:ln cap="flat" cmpd="sng" w="9525">
            <a:solidFill>
              <a:schemeClr val="dk2"/>
            </a:solidFill>
            <a:prstDash val="solid"/>
            <a:round/>
            <a:headEnd len="med" w="med" type="none"/>
            <a:tailEnd len="med" w="med" type="stealth"/>
          </a:ln>
        </p:spPr>
      </p:cxnSp>
      <p:sp>
        <p:nvSpPr>
          <p:cNvPr id="443" name="Google Shape;443;p60"/>
          <p:cNvSpPr txBox="1"/>
          <p:nvPr/>
        </p:nvSpPr>
        <p:spPr>
          <a:xfrm>
            <a:off x="382700" y="3649850"/>
            <a:ext cx="16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 from Internet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Firewall</a:t>
            </a:r>
            <a:endParaRPr>
              <a:solidFill>
                <a:srgbClr val="FF7A00"/>
              </a:solidFill>
              <a:latin typeface="EB Garamond"/>
              <a:ea typeface="EB Garamond"/>
              <a:cs typeface="EB Garamond"/>
              <a:sym typeface="EB Garamond"/>
            </a:endParaRPr>
          </a:p>
        </p:txBody>
      </p:sp>
      <p:sp>
        <p:nvSpPr>
          <p:cNvPr id="449" name="Google Shape;449;p61"/>
          <p:cNvSpPr txBox="1"/>
          <p:nvPr/>
        </p:nvSpPr>
        <p:spPr>
          <a:xfrm>
            <a:off x="234125" y="815100"/>
            <a:ext cx="7984200" cy="915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Firewall is a network security system that monitors and controls incoming and outgoing network traffic based on predetermined security rules.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erver.png" id="450" name="Google Shape;450;p61"/>
          <p:cNvPicPr preferRelativeResize="0"/>
          <p:nvPr/>
        </p:nvPicPr>
        <p:blipFill>
          <a:blip r:embed="rId3">
            <a:alphaModFix/>
          </a:blip>
          <a:stretch>
            <a:fillRect/>
          </a:stretch>
        </p:blipFill>
        <p:spPr>
          <a:xfrm>
            <a:off x="6219027" y="2440422"/>
            <a:ext cx="1168850" cy="1108625"/>
          </a:xfrm>
          <a:prstGeom prst="rect">
            <a:avLst/>
          </a:prstGeom>
          <a:noFill/>
          <a:ln>
            <a:noFill/>
          </a:ln>
        </p:spPr>
      </p:pic>
      <p:sp>
        <p:nvSpPr>
          <p:cNvPr id="451" name="Google Shape;451;p61"/>
          <p:cNvSpPr/>
          <p:nvPr/>
        </p:nvSpPr>
        <p:spPr>
          <a:xfrm>
            <a:off x="7906900" y="2497775"/>
            <a:ext cx="804300" cy="4020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SSH</a:t>
            </a:r>
            <a:endParaRPr/>
          </a:p>
        </p:txBody>
      </p:sp>
      <p:sp>
        <p:nvSpPr>
          <p:cNvPr id="452" name="Google Shape;452;p61"/>
          <p:cNvSpPr/>
          <p:nvPr/>
        </p:nvSpPr>
        <p:spPr>
          <a:xfrm>
            <a:off x="7864900" y="3089725"/>
            <a:ext cx="888300" cy="402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HTTPD</a:t>
            </a:r>
            <a:endParaRPr/>
          </a:p>
        </p:txBody>
      </p:sp>
      <p:sp>
        <p:nvSpPr>
          <p:cNvPr id="453" name="Google Shape;453;p61"/>
          <p:cNvSpPr/>
          <p:nvPr/>
        </p:nvSpPr>
        <p:spPr>
          <a:xfrm>
            <a:off x="4553250" y="2469975"/>
            <a:ext cx="1440300" cy="3429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22         </a:t>
            </a:r>
            <a:endParaRPr/>
          </a:p>
        </p:txBody>
      </p:sp>
      <p:sp>
        <p:nvSpPr>
          <p:cNvPr id="454" name="Google Shape;454;p61"/>
          <p:cNvSpPr/>
          <p:nvPr/>
        </p:nvSpPr>
        <p:spPr>
          <a:xfrm>
            <a:off x="4563300" y="3061925"/>
            <a:ext cx="1440300" cy="3429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80         </a:t>
            </a:r>
            <a:endParaRPr/>
          </a:p>
        </p:txBody>
      </p:sp>
      <p:pic>
        <p:nvPicPr>
          <p:cNvPr id="455" name="Google Shape;455;p61"/>
          <p:cNvPicPr preferRelativeResize="0"/>
          <p:nvPr/>
        </p:nvPicPr>
        <p:blipFill>
          <a:blip r:embed="rId4">
            <a:alphaModFix/>
          </a:blip>
          <a:stretch>
            <a:fillRect/>
          </a:stretch>
        </p:blipFill>
        <p:spPr>
          <a:xfrm>
            <a:off x="192650" y="2374573"/>
            <a:ext cx="1240350" cy="1240350"/>
          </a:xfrm>
          <a:prstGeom prst="rect">
            <a:avLst/>
          </a:prstGeom>
          <a:noFill/>
          <a:ln>
            <a:noFill/>
          </a:ln>
        </p:spPr>
      </p:pic>
      <p:sp>
        <p:nvSpPr>
          <p:cNvPr id="456" name="Google Shape;456;p61"/>
          <p:cNvSpPr txBox="1"/>
          <p:nvPr/>
        </p:nvSpPr>
        <p:spPr>
          <a:xfrm>
            <a:off x="-10075" y="3491725"/>
            <a:ext cx="16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 from Internet</a:t>
            </a:r>
            <a:endParaRPr/>
          </a:p>
        </p:txBody>
      </p:sp>
      <p:sp>
        <p:nvSpPr>
          <p:cNvPr id="457" name="Google Shape;457;p61"/>
          <p:cNvSpPr/>
          <p:nvPr/>
        </p:nvSpPr>
        <p:spPr>
          <a:xfrm>
            <a:off x="2983250" y="2012838"/>
            <a:ext cx="1240500" cy="19638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Firewall</a:t>
            </a:r>
            <a:endParaRPr/>
          </a:p>
        </p:txBody>
      </p:sp>
      <p:graphicFrame>
        <p:nvGraphicFramePr>
          <p:cNvPr id="458" name="Google Shape;458;p61"/>
          <p:cNvGraphicFramePr/>
          <p:nvPr/>
        </p:nvGraphicFramePr>
        <p:xfrm>
          <a:off x="2691925" y="4259400"/>
          <a:ext cx="3000000" cy="3000000"/>
        </p:xfrm>
        <a:graphic>
          <a:graphicData uri="http://schemas.openxmlformats.org/drawingml/2006/table">
            <a:tbl>
              <a:tblPr>
                <a:noFill/>
                <a:tableStyleId>{5DCEB1BB-64FA-44B6-B2AB-693A21E06C5A}</a:tableStyleId>
              </a:tblPr>
              <a:tblGrid>
                <a:gridCol w="1913125"/>
              </a:tblGrid>
              <a:tr h="381000">
                <a:tc>
                  <a:txBody>
                    <a:bodyPr/>
                    <a:lstStyle/>
                    <a:p>
                      <a:pPr indent="0" lvl="0" marL="0" rtl="0" algn="l">
                        <a:spcBef>
                          <a:spcPts val="0"/>
                        </a:spcBef>
                        <a:spcAft>
                          <a:spcPts val="0"/>
                        </a:spcAft>
                        <a:buNone/>
                      </a:pPr>
                      <a:r>
                        <a:rPr lang="en"/>
                        <a:t>  Deny connect to 22</a:t>
                      </a:r>
                      <a:endParaRPr/>
                    </a:p>
                  </a:txBody>
                  <a:tcPr marT="91425" marB="91425" marR="91425" marL="91425"/>
                </a:tc>
              </a:tr>
              <a:tr h="381000">
                <a:tc>
                  <a:txBody>
                    <a:bodyPr/>
                    <a:lstStyle/>
                    <a:p>
                      <a:pPr indent="0" lvl="0" marL="0" rtl="0" algn="l">
                        <a:spcBef>
                          <a:spcPts val="0"/>
                        </a:spcBef>
                        <a:spcAft>
                          <a:spcPts val="0"/>
                        </a:spcAft>
                        <a:buNone/>
                      </a:pPr>
                      <a:r>
                        <a:rPr lang="en"/>
                        <a:t>   Allow connect to 80</a:t>
                      </a:r>
                      <a:endParaRPr/>
                    </a:p>
                  </a:txBody>
                  <a:tcPr marT="91425" marB="91425" marR="91425" marL="91425"/>
                </a:tc>
              </a:tr>
            </a:tbl>
          </a:graphicData>
        </a:graphic>
      </p:graphicFrame>
      <p:cxnSp>
        <p:nvCxnSpPr>
          <p:cNvPr id="459" name="Google Shape;459;p61"/>
          <p:cNvCxnSpPr/>
          <p:nvPr/>
        </p:nvCxnSpPr>
        <p:spPr>
          <a:xfrm>
            <a:off x="3602900" y="3976650"/>
            <a:ext cx="1200" cy="306600"/>
          </a:xfrm>
          <a:prstGeom prst="straightConnector1">
            <a:avLst/>
          </a:prstGeom>
          <a:noFill/>
          <a:ln cap="flat" cmpd="sng" w="9525">
            <a:solidFill>
              <a:schemeClr val="dk2"/>
            </a:solidFill>
            <a:prstDash val="solid"/>
            <a:round/>
            <a:headEnd len="med" w="med" type="stealth"/>
            <a:tailEnd len="med" w="med" type="stealth"/>
          </a:ln>
        </p:spPr>
      </p:cxnSp>
      <p:cxnSp>
        <p:nvCxnSpPr>
          <p:cNvPr id="460" name="Google Shape;460;p61"/>
          <p:cNvCxnSpPr/>
          <p:nvPr/>
        </p:nvCxnSpPr>
        <p:spPr>
          <a:xfrm>
            <a:off x="1635725" y="2955175"/>
            <a:ext cx="1028700" cy="0"/>
          </a:xfrm>
          <a:prstGeom prst="straightConnector1">
            <a:avLst/>
          </a:prstGeom>
          <a:noFill/>
          <a:ln cap="flat" cmpd="sng" w="9525">
            <a:solidFill>
              <a:schemeClr val="dk2"/>
            </a:solidFill>
            <a:prstDash val="solid"/>
            <a:round/>
            <a:headEnd len="med" w="med" type="none"/>
            <a:tailEnd len="med" w="med" type="stealth"/>
          </a:ln>
        </p:spPr>
      </p:cxnSp>
      <p:sp>
        <p:nvSpPr>
          <p:cNvPr id="461" name="Google Shape;461;p61"/>
          <p:cNvSpPr txBox="1"/>
          <p:nvPr/>
        </p:nvSpPr>
        <p:spPr>
          <a:xfrm>
            <a:off x="1617725" y="2521775"/>
            <a:ext cx="106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Connect to 22</a:t>
            </a:r>
            <a:endParaRPr sz="1100"/>
          </a:p>
        </p:txBody>
      </p:sp>
      <p:cxnSp>
        <p:nvCxnSpPr>
          <p:cNvPr id="462" name="Google Shape;462;p61"/>
          <p:cNvCxnSpPr/>
          <p:nvPr/>
        </p:nvCxnSpPr>
        <p:spPr>
          <a:xfrm>
            <a:off x="1543050" y="2085450"/>
            <a:ext cx="1150200" cy="1552500"/>
          </a:xfrm>
          <a:prstGeom prst="straightConnector1">
            <a:avLst/>
          </a:prstGeom>
          <a:noFill/>
          <a:ln cap="flat" cmpd="sng" w="9525">
            <a:solidFill>
              <a:srgbClr val="CC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Server.png" id="468" name="Google Shape;468;p62"/>
          <p:cNvPicPr preferRelativeResize="0"/>
          <p:nvPr/>
        </p:nvPicPr>
        <p:blipFill>
          <a:blip r:embed="rId3">
            <a:alphaModFix/>
          </a:blip>
          <a:stretch>
            <a:fillRect/>
          </a:stretch>
        </p:blipFill>
        <p:spPr>
          <a:xfrm>
            <a:off x="6378532" y="1638639"/>
            <a:ext cx="1555375" cy="1475200"/>
          </a:xfrm>
          <a:prstGeom prst="rect">
            <a:avLst/>
          </a:prstGeom>
          <a:noFill/>
          <a:ln>
            <a:noFill/>
          </a:ln>
        </p:spPr>
      </p:pic>
      <p:pic>
        <p:nvPicPr>
          <p:cNvPr descr="technological-devices-design_1156-710.jpg" id="469" name="Google Shape;469;p62"/>
          <p:cNvPicPr preferRelativeResize="0"/>
          <p:nvPr/>
        </p:nvPicPr>
        <p:blipFill>
          <a:blip r:embed="rId4">
            <a:alphaModFix/>
          </a:blip>
          <a:stretch>
            <a:fillRect/>
          </a:stretch>
        </p:blipFill>
        <p:spPr>
          <a:xfrm>
            <a:off x="286022" y="1602688"/>
            <a:ext cx="2025700" cy="1938115"/>
          </a:xfrm>
          <a:prstGeom prst="rect">
            <a:avLst/>
          </a:prstGeom>
          <a:noFill/>
          <a:ln>
            <a:noFill/>
          </a:ln>
        </p:spPr>
      </p:pic>
      <p:pic>
        <p:nvPicPr>
          <p:cNvPr descr="office collegue.png" id="470" name="Google Shape;470;p62"/>
          <p:cNvPicPr preferRelativeResize="0"/>
          <p:nvPr/>
        </p:nvPicPr>
        <p:blipFill>
          <a:blip r:embed="rId5">
            <a:alphaModFix/>
          </a:blip>
          <a:stretch>
            <a:fillRect/>
          </a:stretch>
        </p:blipFill>
        <p:spPr>
          <a:xfrm>
            <a:off x="2944574" y="1178200"/>
            <a:ext cx="875875" cy="760125"/>
          </a:xfrm>
          <a:prstGeom prst="rect">
            <a:avLst/>
          </a:prstGeom>
          <a:noFill/>
          <a:ln>
            <a:noFill/>
          </a:ln>
        </p:spPr>
      </p:pic>
      <p:pic>
        <p:nvPicPr>
          <p:cNvPr descr="hacker.jpg" id="471" name="Google Shape;471;p62"/>
          <p:cNvPicPr preferRelativeResize="0"/>
          <p:nvPr/>
        </p:nvPicPr>
        <p:blipFill>
          <a:blip r:embed="rId6">
            <a:alphaModFix/>
          </a:blip>
          <a:stretch>
            <a:fillRect/>
          </a:stretch>
        </p:blipFill>
        <p:spPr>
          <a:xfrm>
            <a:off x="2944575" y="2664934"/>
            <a:ext cx="875876" cy="875876"/>
          </a:xfrm>
          <a:prstGeom prst="rect">
            <a:avLst/>
          </a:prstGeom>
          <a:noFill/>
          <a:ln>
            <a:noFill/>
          </a:ln>
        </p:spPr>
      </p:pic>
      <p:pic>
        <p:nvPicPr>
          <p:cNvPr descr="firewall-icon-psd-53091.jpg" id="472" name="Google Shape;472;p62"/>
          <p:cNvPicPr preferRelativeResize="0"/>
          <p:nvPr/>
        </p:nvPicPr>
        <p:blipFill>
          <a:blip r:embed="rId7">
            <a:alphaModFix/>
          </a:blip>
          <a:stretch>
            <a:fillRect/>
          </a:stretch>
        </p:blipFill>
        <p:spPr>
          <a:xfrm>
            <a:off x="5020819" y="1938313"/>
            <a:ext cx="1166540" cy="875875"/>
          </a:xfrm>
          <a:prstGeom prst="rect">
            <a:avLst/>
          </a:prstGeom>
          <a:noFill/>
          <a:ln>
            <a:noFill/>
          </a:ln>
        </p:spPr>
      </p:pic>
      <p:cxnSp>
        <p:nvCxnSpPr>
          <p:cNvPr id="473" name="Google Shape;473;p62"/>
          <p:cNvCxnSpPr>
            <a:stCxn id="472" idx="2"/>
          </p:cNvCxnSpPr>
          <p:nvPr/>
        </p:nvCxnSpPr>
        <p:spPr>
          <a:xfrm flipH="1">
            <a:off x="4722689" y="2814187"/>
            <a:ext cx="881400" cy="6834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62"/>
          <p:cNvCxnSpPr>
            <a:stCxn id="472" idx="2"/>
          </p:cNvCxnSpPr>
          <p:nvPr/>
        </p:nvCxnSpPr>
        <p:spPr>
          <a:xfrm>
            <a:off x="5604089" y="2814187"/>
            <a:ext cx="1049700" cy="75990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62"/>
          <p:cNvSpPr txBox="1"/>
          <p:nvPr/>
        </p:nvSpPr>
        <p:spPr>
          <a:xfrm>
            <a:off x="3869575" y="3613950"/>
            <a:ext cx="4380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Allow from Trusted             </a:t>
            </a:r>
            <a:r>
              <a:rPr lang="en">
                <a:solidFill>
                  <a:srgbClr val="CC0000"/>
                </a:solidFill>
              </a:rPr>
              <a:t>Block from Hackers</a:t>
            </a:r>
            <a:endParaRPr>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3"/>
          <p:cNvSpPr/>
          <p:nvPr/>
        </p:nvSpPr>
        <p:spPr>
          <a:xfrm>
            <a:off x="4750750" y="2191650"/>
            <a:ext cx="2394000" cy="1328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3"/>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Firewall in AWS</a:t>
            </a:r>
            <a:endParaRPr>
              <a:solidFill>
                <a:srgbClr val="FF7A00"/>
              </a:solidFill>
              <a:latin typeface="EB Garamond"/>
              <a:ea typeface="EB Garamond"/>
              <a:cs typeface="EB Garamond"/>
              <a:sym typeface="EB Garamond"/>
            </a:endParaRPr>
          </a:p>
        </p:txBody>
      </p:sp>
      <p:sp>
        <p:nvSpPr>
          <p:cNvPr id="482" name="Google Shape;482;p6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83" name="Google Shape;483;p63"/>
          <p:cNvSpPr txBox="1"/>
          <p:nvPr/>
        </p:nvSpPr>
        <p:spPr>
          <a:xfrm>
            <a:off x="234125" y="815100"/>
            <a:ext cx="7984200" cy="774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 security group acts as a virtual firewall for your instance to control inbound and outbound traffic.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484" name="Google Shape;484;p63"/>
          <p:cNvPicPr preferRelativeResize="0"/>
          <p:nvPr/>
        </p:nvPicPr>
        <p:blipFill>
          <a:blip r:embed="rId3">
            <a:alphaModFix/>
          </a:blip>
          <a:stretch>
            <a:fillRect/>
          </a:stretch>
        </p:blipFill>
        <p:spPr>
          <a:xfrm>
            <a:off x="5830662" y="2440937"/>
            <a:ext cx="710875" cy="710875"/>
          </a:xfrm>
          <a:prstGeom prst="rect">
            <a:avLst/>
          </a:prstGeom>
          <a:noFill/>
          <a:ln>
            <a:noFill/>
          </a:ln>
        </p:spPr>
      </p:pic>
      <p:pic>
        <p:nvPicPr>
          <p:cNvPr descr="firewall-icon-psd-53091.jpg" id="485" name="Google Shape;485;p63"/>
          <p:cNvPicPr preferRelativeResize="0"/>
          <p:nvPr/>
        </p:nvPicPr>
        <p:blipFill>
          <a:blip r:embed="rId4">
            <a:alphaModFix/>
          </a:blip>
          <a:stretch>
            <a:fillRect/>
          </a:stretch>
        </p:blipFill>
        <p:spPr>
          <a:xfrm>
            <a:off x="4320602" y="2534053"/>
            <a:ext cx="856800" cy="643300"/>
          </a:xfrm>
          <a:prstGeom prst="rect">
            <a:avLst/>
          </a:prstGeom>
          <a:noFill/>
          <a:ln>
            <a:noFill/>
          </a:ln>
        </p:spPr>
      </p:pic>
      <p:sp>
        <p:nvSpPr>
          <p:cNvPr id="486" name="Google Shape;486;p63"/>
          <p:cNvSpPr txBox="1"/>
          <p:nvPr/>
        </p:nvSpPr>
        <p:spPr>
          <a:xfrm>
            <a:off x="5933750" y="3151825"/>
            <a:ext cx="6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EC2</a:t>
            </a:r>
            <a:endParaRPr/>
          </a:p>
        </p:txBody>
      </p:sp>
      <p:pic>
        <p:nvPicPr>
          <p:cNvPr id="487" name="Google Shape;487;p63"/>
          <p:cNvPicPr preferRelativeResize="0"/>
          <p:nvPr/>
        </p:nvPicPr>
        <p:blipFill>
          <a:blip r:embed="rId5">
            <a:alphaModFix/>
          </a:blip>
          <a:stretch>
            <a:fillRect/>
          </a:stretch>
        </p:blipFill>
        <p:spPr>
          <a:xfrm>
            <a:off x="1092575" y="2440925"/>
            <a:ext cx="985700" cy="985700"/>
          </a:xfrm>
          <a:prstGeom prst="rect">
            <a:avLst/>
          </a:prstGeom>
          <a:noFill/>
          <a:ln>
            <a:noFill/>
          </a:ln>
        </p:spPr>
      </p:pic>
      <p:cxnSp>
        <p:nvCxnSpPr>
          <p:cNvPr id="488" name="Google Shape;488;p63"/>
          <p:cNvCxnSpPr/>
          <p:nvPr/>
        </p:nvCxnSpPr>
        <p:spPr>
          <a:xfrm>
            <a:off x="2381813" y="2905950"/>
            <a:ext cx="1597800" cy="9300"/>
          </a:xfrm>
          <a:prstGeom prst="straightConnector1">
            <a:avLst/>
          </a:prstGeom>
          <a:noFill/>
          <a:ln cap="flat" cmpd="sng" w="9525">
            <a:solidFill>
              <a:schemeClr val="dk2"/>
            </a:solidFill>
            <a:prstDash val="solid"/>
            <a:round/>
            <a:headEnd len="med" w="med" type="none"/>
            <a:tailEnd len="med" w="med" type="stealth"/>
          </a:ln>
        </p:spPr>
      </p:cxnSp>
      <p:sp>
        <p:nvSpPr>
          <p:cNvPr id="489" name="Google Shape;489;p63"/>
          <p:cNvSpPr txBox="1"/>
          <p:nvPr/>
        </p:nvSpPr>
        <p:spPr>
          <a:xfrm>
            <a:off x="2319275" y="3026425"/>
            <a:ext cx="18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Inbound Connection</a:t>
            </a:r>
            <a:endParaRPr/>
          </a:p>
        </p:txBody>
      </p:sp>
      <p:cxnSp>
        <p:nvCxnSpPr>
          <p:cNvPr id="490" name="Google Shape;490;p63"/>
          <p:cNvCxnSpPr/>
          <p:nvPr/>
        </p:nvCxnSpPr>
        <p:spPr>
          <a:xfrm flipH="1" rot="10800000">
            <a:off x="5135252" y="2851953"/>
            <a:ext cx="695400" cy="7500"/>
          </a:xfrm>
          <a:prstGeom prst="straightConnector1">
            <a:avLst/>
          </a:prstGeom>
          <a:noFill/>
          <a:ln cap="flat" cmpd="sng" w="9525">
            <a:solidFill>
              <a:schemeClr val="dk2"/>
            </a:solidFill>
            <a:prstDash val="solid"/>
            <a:round/>
            <a:headEnd len="med" w="med" type="stealth"/>
            <a:tailEnd len="med" w="med" type="none"/>
          </a:ln>
        </p:spPr>
      </p:cxnSp>
      <p:sp>
        <p:nvSpPr>
          <p:cNvPr id="491" name="Google Shape;491;p63"/>
          <p:cNvSpPr txBox="1"/>
          <p:nvPr/>
        </p:nvSpPr>
        <p:spPr>
          <a:xfrm>
            <a:off x="4928350" y="3798425"/>
            <a:ext cx="2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Outbound Connection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4" name="Google Shape;124;p28"/>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Services </a:t>
            </a:r>
            <a:endParaRPr>
              <a:solidFill>
                <a:srgbClr val="FF7A00"/>
              </a:solidFill>
              <a:latin typeface="EB Garamond"/>
              <a:ea typeface="EB Garamond"/>
              <a:cs typeface="EB Garamond"/>
              <a:sym typeface="EB Garamond"/>
            </a:endParaRPr>
          </a:p>
        </p:txBody>
      </p:sp>
      <p:sp>
        <p:nvSpPr>
          <p:cNvPr id="125" name="Google Shape;125;p28"/>
          <p:cNvSpPr txBox="1"/>
          <p:nvPr/>
        </p:nvSpPr>
        <p:spPr>
          <a:xfrm>
            <a:off x="314675" y="744414"/>
            <a:ext cx="8091600" cy="18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has broad range of services available for compute, storage, database, analytics, encryption, deployment and many more.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With pay as you go model, it reduces the overall costs and help you scale your applications.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aws_services.png" id="126" name="Google Shape;126;p28"/>
          <p:cNvPicPr preferRelativeResize="0"/>
          <p:nvPr/>
        </p:nvPicPr>
        <p:blipFill>
          <a:blip r:embed="rId3">
            <a:alphaModFix/>
          </a:blip>
          <a:stretch>
            <a:fillRect/>
          </a:stretch>
        </p:blipFill>
        <p:spPr>
          <a:xfrm>
            <a:off x="2481775" y="2342575"/>
            <a:ext cx="3767975" cy="2274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Firewalls</a:t>
            </a:r>
            <a:endParaRPr>
              <a:solidFill>
                <a:srgbClr val="FF7A00"/>
              </a:solidFill>
              <a:latin typeface="EB Garamond"/>
              <a:ea typeface="EB Garamond"/>
              <a:cs typeface="EB Garamond"/>
              <a:sym typeface="EB Garamond"/>
            </a:endParaRPr>
          </a:p>
        </p:txBody>
      </p:sp>
      <p:sp>
        <p:nvSpPr>
          <p:cNvPr id="497" name="Google Shape;497;p6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98" name="Google Shape;498;p64"/>
          <p:cNvSpPr txBox="1"/>
          <p:nvPr/>
        </p:nvSpPr>
        <p:spPr>
          <a:xfrm>
            <a:off x="234125" y="81510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Firewall is a network security system that monitors and controls incoming and outgoing network traffic based on predetermined security rules.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There can be both hardware based firewalls and software based firewalls.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499" name="Google Shape;499;p64"/>
          <p:cNvPicPr preferRelativeResize="0"/>
          <p:nvPr/>
        </p:nvPicPr>
        <p:blipFill>
          <a:blip r:embed="rId3">
            <a:alphaModFix/>
          </a:blip>
          <a:stretch>
            <a:fillRect/>
          </a:stretch>
        </p:blipFill>
        <p:spPr>
          <a:xfrm>
            <a:off x="3341875" y="2663375"/>
            <a:ext cx="1768700" cy="1902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txBox="1"/>
          <p:nvPr>
            <p:ph idx="1" type="subTitle"/>
          </p:nvPr>
        </p:nvSpPr>
        <p:spPr>
          <a:xfrm>
            <a:off x="142307" y="121714"/>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05" name="Google Shape;505;p65"/>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06" name="Google Shape;506;p65"/>
          <p:cNvSpPr txBox="1"/>
          <p:nvPr/>
        </p:nvSpPr>
        <p:spPr>
          <a:xfrm>
            <a:off x="257607" y="1133814"/>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erver.png" id="507" name="Google Shape;507;p65"/>
          <p:cNvPicPr preferRelativeResize="0"/>
          <p:nvPr/>
        </p:nvPicPr>
        <p:blipFill>
          <a:blip r:embed="rId3">
            <a:alphaModFix/>
          </a:blip>
          <a:stretch>
            <a:fillRect/>
          </a:stretch>
        </p:blipFill>
        <p:spPr>
          <a:xfrm>
            <a:off x="6618007" y="1751814"/>
            <a:ext cx="1555375" cy="1475200"/>
          </a:xfrm>
          <a:prstGeom prst="rect">
            <a:avLst/>
          </a:prstGeom>
          <a:noFill/>
          <a:ln>
            <a:noFill/>
          </a:ln>
        </p:spPr>
      </p:pic>
      <p:pic>
        <p:nvPicPr>
          <p:cNvPr id="508" name="Google Shape;508;p65"/>
          <p:cNvPicPr preferRelativeResize="0"/>
          <p:nvPr/>
        </p:nvPicPr>
        <p:blipFill>
          <a:blip r:embed="rId4">
            <a:alphaModFix/>
          </a:blip>
          <a:stretch>
            <a:fillRect/>
          </a:stretch>
        </p:blipFill>
        <p:spPr>
          <a:xfrm>
            <a:off x="563694" y="119864"/>
            <a:ext cx="875875" cy="875850"/>
          </a:xfrm>
          <a:prstGeom prst="rect">
            <a:avLst/>
          </a:prstGeom>
          <a:noFill/>
          <a:ln>
            <a:noFill/>
          </a:ln>
        </p:spPr>
      </p:pic>
      <p:cxnSp>
        <p:nvCxnSpPr>
          <p:cNvPr id="509" name="Google Shape;509;p65"/>
          <p:cNvCxnSpPr/>
          <p:nvPr/>
        </p:nvCxnSpPr>
        <p:spPr>
          <a:xfrm>
            <a:off x="8748657" y="551939"/>
            <a:ext cx="0" cy="3370200"/>
          </a:xfrm>
          <a:prstGeom prst="straightConnector1">
            <a:avLst/>
          </a:prstGeom>
          <a:noFill/>
          <a:ln cap="flat" cmpd="sng" w="9525">
            <a:solidFill>
              <a:schemeClr val="dk2"/>
            </a:solidFill>
            <a:prstDash val="solid"/>
            <a:round/>
            <a:headEnd len="med" w="med" type="none"/>
            <a:tailEnd len="med" w="med" type="none"/>
          </a:ln>
        </p:spPr>
      </p:cxnSp>
      <p:cxnSp>
        <p:nvCxnSpPr>
          <p:cNvPr id="510" name="Google Shape;510;p65"/>
          <p:cNvCxnSpPr/>
          <p:nvPr/>
        </p:nvCxnSpPr>
        <p:spPr>
          <a:xfrm rot="10800000">
            <a:off x="1001632" y="3922139"/>
            <a:ext cx="7750500" cy="117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65"/>
          <p:cNvCxnSpPr/>
          <p:nvPr/>
        </p:nvCxnSpPr>
        <p:spPr>
          <a:xfrm>
            <a:off x="1001619" y="575489"/>
            <a:ext cx="0" cy="337020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65"/>
          <p:cNvCxnSpPr/>
          <p:nvPr/>
        </p:nvCxnSpPr>
        <p:spPr>
          <a:xfrm rot="10800000">
            <a:off x="1001632" y="584114"/>
            <a:ext cx="7750500" cy="11700"/>
          </a:xfrm>
          <a:prstGeom prst="straightConnector1">
            <a:avLst/>
          </a:prstGeom>
          <a:noFill/>
          <a:ln cap="flat" cmpd="sng" w="9525">
            <a:solidFill>
              <a:schemeClr val="dk2"/>
            </a:solidFill>
            <a:prstDash val="solid"/>
            <a:round/>
            <a:headEnd len="med" w="med" type="none"/>
            <a:tailEnd len="med" w="med" type="none"/>
          </a:ln>
        </p:spPr>
      </p:cxnSp>
      <p:pic>
        <p:nvPicPr>
          <p:cNvPr descr="technological-devices-design_1156-710.jpg" id="513" name="Google Shape;513;p65"/>
          <p:cNvPicPr preferRelativeResize="0"/>
          <p:nvPr/>
        </p:nvPicPr>
        <p:blipFill>
          <a:blip r:embed="rId5">
            <a:alphaModFix/>
          </a:blip>
          <a:stretch>
            <a:fillRect/>
          </a:stretch>
        </p:blipFill>
        <p:spPr>
          <a:xfrm>
            <a:off x="1106588" y="1133825"/>
            <a:ext cx="2647050" cy="2532600"/>
          </a:xfrm>
          <a:prstGeom prst="rect">
            <a:avLst/>
          </a:prstGeom>
          <a:noFill/>
          <a:ln>
            <a:noFill/>
          </a:ln>
        </p:spPr>
      </p:pic>
      <p:pic>
        <p:nvPicPr>
          <p:cNvPr descr="office collegue.png" id="514" name="Google Shape;514;p65"/>
          <p:cNvPicPr preferRelativeResize="0"/>
          <p:nvPr/>
        </p:nvPicPr>
        <p:blipFill>
          <a:blip r:embed="rId6">
            <a:alphaModFix/>
          </a:blip>
          <a:stretch>
            <a:fillRect/>
          </a:stretch>
        </p:blipFill>
        <p:spPr>
          <a:xfrm>
            <a:off x="4142588" y="801723"/>
            <a:ext cx="1465112" cy="950104"/>
          </a:xfrm>
          <a:prstGeom prst="rect">
            <a:avLst/>
          </a:prstGeom>
          <a:noFill/>
          <a:ln>
            <a:noFill/>
          </a:ln>
        </p:spPr>
      </p:pic>
      <p:pic>
        <p:nvPicPr>
          <p:cNvPr descr="hacker.jpg" id="515" name="Google Shape;515;p65"/>
          <p:cNvPicPr preferRelativeResize="0"/>
          <p:nvPr/>
        </p:nvPicPr>
        <p:blipFill>
          <a:blip r:embed="rId7">
            <a:alphaModFix/>
          </a:blip>
          <a:stretch>
            <a:fillRect/>
          </a:stretch>
        </p:blipFill>
        <p:spPr>
          <a:xfrm>
            <a:off x="4332925" y="2239963"/>
            <a:ext cx="1194062" cy="119406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descr="sg rule.png" id="520" name="Google Shape;520;p66"/>
          <p:cNvPicPr preferRelativeResize="0"/>
          <p:nvPr/>
        </p:nvPicPr>
        <p:blipFill>
          <a:blip r:embed="rId3">
            <a:alphaModFix/>
          </a:blip>
          <a:stretch>
            <a:fillRect/>
          </a:stretch>
        </p:blipFill>
        <p:spPr>
          <a:xfrm>
            <a:off x="1436600" y="3620538"/>
            <a:ext cx="6176850" cy="790575"/>
          </a:xfrm>
          <a:prstGeom prst="rect">
            <a:avLst/>
          </a:prstGeom>
          <a:noFill/>
          <a:ln>
            <a:noFill/>
          </a:ln>
        </p:spPr>
      </p:pic>
      <p:sp>
        <p:nvSpPr>
          <p:cNvPr id="521" name="Google Shape;521;p66"/>
          <p:cNvSpPr txBox="1"/>
          <p:nvPr/>
        </p:nvSpPr>
        <p:spPr>
          <a:xfrm>
            <a:off x="328800" y="0"/>
            <a:ext cx="81732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How does it do that ?</a:t>
            </a:r>
            <a:endParaRPr sz="2800">
              <a:solidFill>
                <a:srgbClr val="FF7A00"/>
              </a:solidFill>
              <a:latin typeface="EB Garamond"/>
              <a:ea typeface="EB Garamond"/>
              <a:cs typeface="EB Garamond"/>
              <a:sym typeface="EB Garamond"/>
            </a:endParaRPr>
          </a:p>
        </p:txBody>
      </p:sp>
      <p:pic>
        <p:nvPicPr>
          <p:cNvPr descr="Server.png" id="522" name="Google Shape;522;p66"/>
          <p:cNvPicPr preferRelativeResize="0"/>
          <p:nvPr/>
        </p:nvPicPr>
        <p:blipFill>
          <a:blip r:embed="rId4">
            <a:alphaModFix/>
          </a:blip>
          <a:stretch>
            <a:fillRect/>
          </a:stretch>
        </p:blipFill>
        <p:spPr>
          <a:xfrm>
            <a:off x="4269382" y="1059676"/>
            <a:ext cx="1555375" cy="1475200"/>
          </a:xfrm>
          <a:prstGeom prst="rect">
            <a:avLst/>
          </a:prstGeom>
          <a:noFill/>
          <a:ln>
            <a:noFill/>
          </a:ln>
        </p:spPr>
      </p:pic>
      <p:pic>
        <p:nvPicPr>
          <p:cNvPr descr="firewall-icon-psd-53091.jpg" id="523" name="Google Shape;523;p66"/>
          <p:cNvPicPr preferRelativeResize="0"/>
          <p:nvPr/>
        </p:nvPicPr>
        <p:blipFill>
          <a:blip r:embed="rId5">
            <a:alphaModFix/>
          </a:blip>
          <a:stretch>
            <a:fillRect/>
          </a:stretch>
        </p:blipFill>
        <p:spPr>
          <a:xfrm>
            <a:off x="3102844" y="1359338"/>
            <a:ext cx="1166540" cy="875875"/>
          </a:xfrm>
          <a:prstGeom prst="rect">
            <a:avLst/>
          </a:prstGeom>
          <a:noFill/>
          <a:ln>
            <a:noFill/>
          </a:ln>
        </p:spPr>
      </p:pic>
      <p:sp>
        <p:nvSpPr>
          <p:cNvPr id="524" name="Google Shape;524;p66"/>
          <p:cNvSpPr txBox="1"/>
          <p:nvPr/>
        </p:nvSpPr>
        <p:spPr>
          <a:xfrm>
            <a:off x="6270850" y="1115600"/>
            <a:ext cx="2325000" cy="12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Apache   80</a:t>
            </a:r>
            <a:endParaRPr/>
          </a:p>
          <a:p>
            <a:pPr indent="0" lvl="0" marL="0" rtl="0" algn="l">
              <a:spcBef>
                <a:spcPts val="0"/>
              </a:spcBef>
              <a:spcAft>
                <a:spcPts val="0"/>
              </a:spcAft>
              <a:buNone/>
            </a:pPr>
            <a:r>
              <a:rPr lang="en"/>
              <a:t>SSH        22</a:t>
            </a:r>
            <a:endParaRPr/>
          </a:p>
          <a:p>
            <a:pPr indent="0" lvl="0" marL="0" rtl="0" algn="l">
              <a:spcBef>
                <a:spcPts val="0"/>
              </a:spcBef>
              <a:spcAft>
                <a:spcPts val="0"/>
              </a:spcAft>
              <a:buNone/>
            </a:pPr>
            <a:r>
              <a:rPr lang="en"/>
              <a:t> FTP        21</a:t>
            </a:r>
            <a:endParaRPr/>
          </a:p>
          <a:p>
            <a:pPr indent="0" lvl="0" marL="0" rtl="0" algn="l">
              <a:spcBef>
                <a:spcPts val="0"/>
              </a:spcBef>
              <a:spcAft>
                <a:spcPts val="0"/>
              </a:spcAft>
              <a:buNone/>
            </a:pPr>
            <a:r>
              <a:rPr lang="en"/>
              <a:t>SMTP      25</a:t>
            </a:r>
            <a:endParaRPr/>
          </a:p>
          <a:p>
            <a:pPr indent="0" lvl="0" marL="0" rtl="0" algn="l">
              <a:spcBef>
                <a:spcPts val="0"/>
              </a:spcBef>
              <a:spcAft>
                <a:spcPts val="0"/>
              </a:spcAft>
              <a:buNone/>
            </a:pPr>
            <a:r>
              <a:rPr lang="en"/>
              <a:t>MySQL    3306</a:t>
            </a:r>
            <a:endParaRPr/>
          </a:p>
        </p:txBody>
      </p:sp>
      <p:cxnSp>
        <p:nvCxnSpPr>
          <p:cNvPr id="525" name="Google Shape;525;p66"/>
          <p:cNvCxnSpPr/>
          <p:nvPr/>
        </p:nvCxnSpPr>
        <p:spPr>
          <a:xfrm flipH="1">
            <a:off x="1162639" y="2534887"/>
            <a:ext cx="3694500" cy="88230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66"/>
          <p:cNvCxnSpPr/>
          <p:nvPr/>
        </p:nvCxnSpPr>
        <p:spPr>
          <a:xfrm>
            <a:off x="4857139" y="2534887"/>
            <a:ext cx="3234000" cy="952800"/>
          </a:xfrm>
          <a:prstGeom prst="straightConnector1">
            <a:avLst/>
          </a:prstGeom>
          <a:noFill/>
          <a:ln cap="flat" cmpd="sng" w="9525">
            <a:solidFill>
              <a:schemeClr val="dk2"/>
            </a:solidFill>
            <a:prstDash val="solid"/>
            <a:round/>
            <a:headEnd len="med" w="med" type="none"/>
            <a:tailEnd len="med" w="med" type="none"/>
          </a:ln>
        </p:spPr>
      </p:cxnSp>
      <p:pic>
        <p:nvPicPr>
          <p:cNvPr descr="office collegue.png" id="527" name="Google Shape;527;p66"/>
          <p:cNvPicPr preferRelativeResize="0"/>
          <p:nvPr/>
        </p:nvPicPr>
        <p:blipFill>
          <a:blip r:embed="rId6">
            <a:alphaModFix/>
          </a:blip>
          <a:stretch>
            <a:fillRect/>
          </a:stretch>
        </p:blipFill>
        <p:spPr>
          <a:xfrm>
            <a:off x="291419" y="1009899"/>
            <a:ext cx="809950" cy="525250"/>
          </a:xfrm>
          <a:prstGeom prst="rect">
            <a:avLst/>
          </a:prstGeom>
          <a:noFill/>
          <a:ln>
            <a:noFill/>
          </a:ln>
        </p:spPr>
      </p:pic>
      <p:cxnSp>
        <p:nvCxnSpPr>
          <p:cNvPr id="528" name="Google Shape;528;p66"/>
          <p:cNvCxnSpPr>
            <a:endCxn id="523" idx="1"/>
          </p:cNvCxnSpPr>
          <p:nvPr/>
        </p:nvCxnSpPr>
        <p:spPr>
          <a:xfrm>
            <a:off x="1373944" y="1162475"/>
            <a:ext cx="1728900" cy="634800"/>
          </a:xfrm>
          <a:prstGeom prst="straightConnector1">
            <a:avLst/>
          </a:prstGeom>
          <a:noFill/>
          <a:ln cap="flat" cmpd="sng" w="9525">
            <a:solidFill>
              <a:schemeClr val="dk2"/>
            </a:solidFill>
            <a:prstDash val="solid"/>
            <a:round/>
            <a:headEnd len="med" w="med" type="none"/>
            <a:tailEnd len="med" w="med" type="triangle"/>
          </a:ln>
        </p:spPr>
      </p:cxnSp>
      <p:sp>
        <p:nvSpPr>
          <p:cNvPr id="529" name="Google Shape;529;p66"/>
          <p:cNvSpPr txBox="1"/>
          <p:nvPr/>
        </p:nvSpPr>
        <p:spPr>
          <a:xfrm>
            <a:off x="1608800" y="833775"/>
            <a:ext cx="15555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ssh serverA</a:t>
            </a:r>
            <a:endParaRPr/>
          </a:p>
        </p:txBody>
      </p:sp>
      <p:pic>
        <p:nvPicPr>
          <p:cNvPr descr="hacker.jpg" id="530" name="Google Shape;530;p66"/>
          <p:cNvPicPr preferRelativeResize="0"/>
          <p:nvPr/>
        </p:nvPicPr>
        <p:blipFill>
          <a:blip r:embed="rId7">
            <a:alphaModFix/>
          </a:blip>
          <a:stretch>
            <a:fillRect/>
          </a:stretch>
        </p:blipFill>
        <p:spPr>
          <a:xfrm>
            <a:off x="379000" y="2022725"/>
            <a:ext cx="634800" cy="634800"/>
          </a:xfrm>
          <a:prstGeom prst="rect">
            <a:avLst/>
          </a:prstGeom>
          <a:noFill/>
          <a:ln>
            <a:noFill/>
          </a:ln>
        </p:spPr>
      </p:pic>
      <p:cxnSp>
        <p:nvCxnSpPr>
          <p:cNvPr id="531" name="Google Shape;531;p66"/>
          <p:cNvCxnSpPr/>
          <p:nvPr/>
        </p:nvCxnSpPr>
        <p:spPr>
          <a:xfrm flipH="1" rot="10800000">
            <a:off x="1436600" y="2064113"/>
            <a:ext cx="1612200" cy="552000"/>
          </a:xfrm>
          <a:prstGeom prst="straightConnector1">
            <a:avLst/>
          </a:prstGeom>
          <a:noFill/>
          <a:ln cap="flat" cmpd="sng" w="9525">
            <a:solidFill>
              <a:schemeClr val="dk2"/>
            </a:solidFill>
            <a:prstDash val="solid"/>
            <a:round/>
            <a:headEnd len="med" w="med" type="none"/>
            <a:tailEnd len="med" w="med" type="triangle"/>
          </a:ln>
        </p:spPr>
      </p:cxnSp>
      <p:sp>
        <p:nvSpPr>
          <p:cNvPr id="532" name="Google Shape;532;p66"/>
          <p:cNvSpPr txBox="1"/>
          <p:nvPr/>
        </p:nvSpPr>
        <p:spPr>
          <a:xfrm>
            <a:off x="152650" y="2853575"/>
            <a:ext cx="15555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IP : 112.20.50.60</a:t>
            </a:r>
            <a:endParaRPr sz="1200"/>
          </a:p>
        </p:txBody>
      </p:sp>
      <p:sp>
        <p:nvSpPr>
          <p:cNvPr id="533" name="Google Shape;533;p66"/>
          <p:cNvSpPr txBox="1"/>
          <p:nvPr/>
        </p:nvSpPr>
        <p:spPr>
          <a:xfrm>
            <a:off x="105425" y="1602675"/>
            <a:ext cx="2125800" cy="3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IP : 10.0.5.57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7"/>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 AWS Budgets</a:t>
            </a:r>
            <a:endParaRPr sz="4800">
              <a:solidFill>
                <a:srgbClr val="666666"/>
              </a:solidFill>
              <a:latin typeface="EB Garamond"/>
              <a:ea typeface="EB Garamond"/>
              <a:cs typeface="EB Garamond"/>
              <a:sym typeface="EB Garamond"/>
            </a:endParaRPr>
          </a:p>
        </p:txBody>
      </p:sp>
      <p:sp>
        <p:nvSpPr>
          <p:cNvPr id="539" name="Google Shape;539;p67"/>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Free Tier is Important</a:t>
            </a:r>
            <a:endParaRPr>
              <a:solidFill>
                <a:srgbClr val="FF7A00"/>
              </a:solidFill>
              <a:latin typeface="EB Garamond"/>
              <a:ea typeface="EB Garamond"/>
              <a:cs typeface="EB Garamond"/>
              <a:sym typeface="EB Garamond"/>
            </a:endParaRPr>
          </a:p>
        </p:txBody>
      </p:sp>
      <p:cxnSp>
        <p:nvCxnSpPr>
          <p:cNvPr id="540" name="Google Shape;540;p67"/>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41" name="Google Shape;541;p67"/>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8"/>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AWS Budgets</a:t>
            </a:r>
            <a:endParaRPr>
              <a:solidFill>
                <a:srgbClr val="FF7A00"/>
              </a:solidFill>
              <a:latin typeface="EB Garamond"/>
              <a:ea typeface="EB Garamond"/>
              <a:cs typeface="EB Garamond"/>
              <a:sym typeface="EB Garamond"/>
            </a:endParaRPr>
          </a:p>
        </p:txBody>
      </p:sp>
      <p:sp>
        <p:nvSpPr>
          <p:cNvPr id="547" name="Google Shape;547;p6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48" name="Google Shape;548;p68"/>
          <p:cNvSpPr txBox="1"/>
          <p:nvPr/>
        </p:nvSpPr>
        <p:spPr>
          <a:xfrm>
            <a:off x="298000" y="777548"/>
            <a:ext cx="8115300" cy="3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Budgets gives you the ability to set custom budgets that alert you when your costs or usage exceed (or are forecasted to exceed) your budgeted amount.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Let’s understand this with an example:</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has created a new AWS account and want to be under free tier.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He wants to be notified whenever there is a charge of more then $1</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554" name="Google Shape;554;p69"/>
          <p:cNvPicPr preferRelativeResize="0"/>
          <p:nvPr/>
        </p:nvPicPr>
        <p:blipFill>
          <a:blip r:embed="rId3">
            <a:alphaModFix/>
          </a:blip>
          <a:stretch>
            <a:fillRect/>
          </a:stretch>
        </p:blipFill>
        <p:spPr>
          <a:xfrm>
            <a:off x="630325" y="662550"/>
            <a:ext cx="7315799" cy="3638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0"/>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Virtual Private Cloud</a:t>
            </a:r>
            <a:endParaRPr sz="4800">
              <a:solidFill>
                <a:srgbClr val="666666"/>
              </a:solidFill>
              <a:latin typeface="EB Garamond"/>
              <a:ea typeface="EB Garamond"/>
              <a:cs typeface="EB Garamond"/>
              <a:sym typeface="EB Garamond"/>
            </a:endParaRPr>
          </a:p>
        </p:txBody>
      </p:sp>
      <p:sp>
        <p:nvSpPr>
          <p:cNvPr id="560" name="Google Shape;560;p7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Do things the right way</a:t>
            </a:r>
            <a:endParaRPr>
              <a:solidFill>
                <a:srgbClr val="FF7A00"/>
              </a:solidFill>
              <a:latin typeface="EB Garamond"/>
              <a:ea typeface="EB Garamond"/>
              <a:cs typeface="EB Garamond"/>
              <a:sym typeface="EB Garamond"/>
            </a:endParaRPr>
          </a:p>
        </p:txBody>
      </p:sp>
      <p:cxnSp>
        <p:nvCxnSpPr>
          <p:cNvPr id="561" name="Google Shape;561;p7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62" name="Google Shape;562;p7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understand with a use-case</a:t>
            </a:r>
            <a:endParaRPr>
              <a:solidFill>
                <a:srgbClr val="FF7A00"/>
              </a:solidFill>
              <a:latin typeface="EB Garamond"/>
              <a:ea typeface="EB Garamond"/>
              <a:cs typeface="EB Garamond"/>
              <a:sym typeface="EB Garamond"/>
            </a:endParaRPr>
          </a:p>
        </p:txBody>
      </p:sp>
      <p:sp>
        <p:nvSpPr>
          <p:cNvPr id="568" name="Google Shape;568;p7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69" name="Google Shape;569;p71"/>
          <p:cNvSpPr txBox="1"/>
          <p:nvPr/>
        </p:nvSpPr>
        <p:spPr>
          <a:xfrm>
            <a:off x="275850" y="857225"/>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works as Finance manager. He is migrating to a new city because of his job and plans to live in an apartment. </a:t>
            </a:r>
            <a:endParaRPr sz="1800">
              <a:solidFill>
                <a:srgbClr val="666666"/>
              </a:solidFill>
              <a:latin typeface="EB Garamond"/>
              <a:ea typeface="EB Garamond"/>
              <a:cs typeface="EB Garamond"/>
              <a:sym typeface="EB Garamond"/>
            </a:endParaRPr>
          </a:p>
        </p:txBody>
      </p:sp>
      <p:sp>
        <p:nvSpPr>
          <p:cNvPr id="570" name="Google Shape;570;p71"/>
          <p:cNvSpPr/>
          <p:nvPr/>
        </p:nvSpPr>
        <p:spPr>
          <a:xfrm>
            <a:off x="1000808" y="2964898"/>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House 1</a:t>
            </a:r>
            <a:endParaRPr sz="1800"/>
          </a:p>
        </p:txBody>
      </p:sp>
      <p:sp>
        <p:nvSpPr>
          <p:cNvPr id="571" name="Google Shape;571;p71"/>
          <p:cNvSpPr/>
          <p:nvPr/>
        </p:nvSpPr>
        <p:spPr>
          <a:xfrm>
            <a:off x="1026583" y="1843398"/>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1"/>
          <p:cNvSpPr/>
          <p:nvPr/>
        </p:nvSpPr>
        <p:spPr>
          <a:xfrm>
            <a:off x="5136536" y="3026823"/>
            <a:ext cx="2307600" cy="1469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         House 2</a:t>
            </a:r>
            <a:endParaRPr/>
          </a:p>
        </p:txBody>
      </p:sp>
      <p:sp>
        <p:nvSpPr>
          <p:cNvPr id="573" name="Google Shape;573;p71"/>
          <p:cNvSpPr/>
          <p:nvPr/>
        </p:nvSpPr>
        <p:spPr>
          <a:xfrm>
            <a:off x="5162311" y="1905323"/>
            <a:ext cx="2307600" cy="1121400"/>
          </a:xfrm>
          <a:prstGeom prst="triangl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Analogy in terms of servers</a:t>
            </a:r>
            <a:endParaRPr>
              <a:solidFill>
                <a:srgbClr val="FF7A00"/>
              </a:solidFill>
              <a:latin typeface="EB Garamond"/>
              <a:ea typeface="EB Garamond"/>
              <a:cs typeface="EB Garamond"/>
              <a:sym typeface="EB Garamond"/>
            </a:endParaRPr>
          </a:p>
        </p:txBody>
      </p:sp>
      <p:sp>
        <p:nvSpPr>
          <p:cNvPr id="579" name="Google Shape;579;p7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80" name="Google Shape;580;p72"/>
          <p:cNvSpPr txBox="1"/>
          <p:nvPr/>
        </p:nvSpPr>
        <p:spPr>
          <a:xfrm>
            <a:off x="275850" y="908800"/>
            <a:ext cx="8612400" cy="122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5 servers are planned to be migrated to cloud.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location where they can be launched in AWS is VPC.</a:t>
            </a:r>
            <a:endParaRPr sz="1800">
              <a:solidFill>
                <a:srgbClr val="666666"/>
              </a:solidFill>
              <a:latin typeface="EB Garamond"/>
              <a:ea typeface="EB Garamond"/>
              <a:cs typeface="EB Garamond"/>
              <a:sym typeface="EB Garamond"/>
            </a:endParaRPr>
          </a:p>
        </p:txBody>
      </p:sp>
      <p:sp>
        <p:nvSpPr>
          <p:cNvPr id="581" name="Google Shape;581;p72"/>
          <p:cNvSpPr/>
          <p:nvPr/>
        </p:nvSpPr>
        <p:spPr>
          <a:xfrm>
            <a:off x="1000808" y="2964898"/>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VPC</a:t>
            </a:r>
            <a:endParaRPr sz="1800"/>
          </a:p>
        </p:txBody>
      </p:sp>
      <p:sp>
        <p:nvSpPr>
          <p:cNvPr id="582" name="Google Shape;582;p72"/>
          <p:cNvSpPr/>
          <p:nvPr/>
        </p:nvSpPr>
        <p:spPr>
          <a:xfrm>
            <a:off x="1026583" y="1843398"/>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2"/>
          <p:cNvSpPr/>
          <p:nvPr/>
        </p:nvSpPr>
        <p:spPr>
          <a:xfrm>
            <a:off x="5136536" y="3026823"/>
            <a:ext cx="2307600" cy="1469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            VPC</a:t>
            </a:r>
            <a:endParaRPr/>
          </a:p>
        </p:txBody>
      </p:sp>
      <p:sp>
        <p:nvSpPr>
          <p:cNvPr id="584" name="Google Shape;584;p72"/>
          <p:cNvSpPr/>
          <p:nvPr/>
        </p:nvSpPr>
        <p:spPr>
          <a:xfrm>
            <a:off x="5162311" y="1905323"/>
            <a:ext cx="2307600" cy="1121400"/>
          </a:xfrm>
          <a:prstGeom prst="triangl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understand with a use-case</a:t>
            </a:r>
            <a:endParaRPr>
              <a:solidFill>
                <a:srgbClr val="FF7A00"/>
              </a:solidFill>
              <a:latin typeface="EB Garamond"/>
              <a:ea typeface="EB Garamond"/>
              <a:cs typeface="EB Garamond"/>
              <a:sym typeface="EB Garamond"/>
            </a:endParaRPr>
          </a:p>
        </p:txBody>
      </p:sp>
      <p:sp>
        <p:nvSpPr>
          <p:cNvPr id="590" name="Google Shape;590;p7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91" name="Google Shape;591;p73"/>
          <p:cNvSpPr txBox="1"/>
          <p:nvPr/>
        </p:nvSpPr>
        <p:spPr>
          <a:xfrm>
            <a:off x="275850" y="7541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has decided to buy a new house. For additional income, he has decided to rent part of hise house .</a:t>
            </a:r>
            <a:br>
              <a:rPr lang="en" sz="1800">
                <a:solidFill>
                  <a:srgbClr val="666666"/>
                </a:solidFill>
                <a:latin typeface="EB Garamond"/>
                <a:ea typeface="EB Garamond"/>
                <a:cs typeface="EB Garamond"/>
                <a:sym typeface="EB Garamond"/>
              </a:rPr>
            </a:br>
            <a:br>
              <a:rPr lang="en" sz="1800">
                <a:solidFill>
                  <a:srgbClr val="666666"/>
                </a:solidFill>
                <a:latin typeface="EB Garamond"/>
                <a:ea typeface="EB Garamond"/>
                <a:cs typeface="EB Garamond"/>
                <a:sym typeface="EB Garamond"/>
              </a:rPr>
            </a:br>
            <a:r>
              <a:rPr lang="en" sz="1800">
                <a:solidFill>
                  <a:srgbClr val="666666"/>
                </a:solidFill>
                <a:latin typeface="EB Garamond"/>
                <a:ea typeface="EB Garamond"/>
                <a:cs typeface="EB Garamond"/>
                <a:sym typeface="EB Garamond"/>
              </a:rPr>
              <a:t>John decides to partition his house. </a:t>
            </a:r>
            <a:endParaRPr sz="1800">
              <a:solidFill>
                <a:srgbClr val="666666"/>
              </a:solidFill>
              <a:latin typeface="EB Garamond"/>
              <a:ea typeface="EB Garamond"/>
              <a:cs typeface="EB Garamond"/>
              <a:sym typeface="EB Garamond"/>
            </a:endParaRPr>
          </a:p>
        </p:txBody>
      </p:sp>
      <p:sp>
        <p:nvSpPr>
          <p:cNvPr id="592" name="Google Shape;592;p73"/>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93" name="Google Shape;593;p73"/>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p73"/>
          <p:cNvCxnSpPr>
            <a:stCxn id="592" idx="1"/>
            <a:endCxn id="592"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73"/>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1</a:t>
            </a:r>
            <a:endParaRPr/>
          </a:p>
        </p:txBody>
      </p:sp>
      <p:sp>
        <p:nvSpPr>
          <p:cNvPr id="596" name="Google Shape;596;p73"/>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2" name="Google Shape;132;p29"/>
          <p:cNvSpPr txBox="1"/>
          <p:nvPr>
            <p:ph idx="1" type="subTitle"/>
          </p:nvPr>
        </p:nvSpPr>
        <p:spPr>
          <a:xfrm>
            <a:off x="172075" y="274000"/>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Services - Master Stroke  </a:t>
            </a:r>
            <a:endParaRPr>
              <a:solidFill>
                <a:srgbClr val="FF7A00"/>
              </a:solidFill>
              <a:latin typeface="EB Garamond"/>
              <a:ea typeface="EB Garamond"/>
              <a:cs typeface="EB Garamond"/>
              <a:sym typeface="EB Garamond"/>
            </a:endParaRPr>
          </a:p>
        </p:txBody>
      </p:sp>
      <p:sp>
        <p:nvSpPr>
          <p:cNvPr id="133" name="Google Shape;133;p29"/>
          <p:cNvSpPr txBox="1"/>
          <p:nvPr/>
        </p:nvSpPr>
        <p:spPr>
          <a:xfrm>
            <a:off x="294300" y="947225"/>
            <a:ext cx="8091600" cy="18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CC0000"/>
                </a:solidFill>
                <a:latin typeface="EB Garamond"/>
                <a:ea typeface="EB Garamond"/>
                <a:cs typeface="EB Garamond"/>
                <a:sym typeface="EB Garamond"/>
              </a:rPr>
              <a:t>Real World Scenario - Storage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Organizations used to invest tens of thousands of dollars in building their storage solutions for backups. This used to take significant amount of time and high investment.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With AWS S3, in click of an </a:t>
            </a:r>
            <a:r>
              <a:rPr lang="en" sz="1800">
                <a:solidFill>
                  <a:srgbClr val="6AA84F"/>
                </a:solidFill>
                <a:latin typeface="EB Garamond"/>
                <a:ea typeface="EB Garamond"/>
                <a:cs typeface="EB Garamond"/>
                <a:sym typeface="EB Garamond"/>
              </a:rPr>
              <a:t>upload</a:t>
            </a:r>
            <a:r>
              <a:rPr lang="en" sz="1800">
                <a:solidFill>
                  <a:srgbClr val="666666"/>
                </a:solidFill>
                <a:latin typeface="EB Garamond"/>
                <a:ea typeface="EB Garamond"/>
                <a:cs typeface="EB Garamond"/>
                <a:sym typeface="EB Garamond"/>
              </a:rPr>
              <a:t> button, you get 99.999999999% durability in little less than a minute of work.</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understand with a use-case</a:t>
            </a:r>
            <a:endParaRPr>
              <a:solidFill>
                <a:srgbClr val="FF7A00"/>
              </a:solidFill>
              <a:latin typeface="EB Garamond"/>
              <a:ea typeface="EB Garamond"/>
              <a:cs typeface="EB Garamond"/>
              <a:sym typeface="EB Garamond"/>
            </a:endParaRPr>
          </a:p>
        </p:txBody>
      </p:sp>
      <p:sp>
        <p:nvSpPr>
          <p:cNvPr id="602" name="Google Shape;602;p74"/>
          <p:cNvSpPr txBox="1"/>
          <p:nvPr/>
        </p:nvSpPr>
        <p:spPr>
          <a:xfrm>
            <a:off x="275850" y="7541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Among the 5 servers, we have decided following architecture: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Launch 3 servers in first partition (subnet 1)</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Launch 2 servers in second partition (subnet 2)</a:t>
            </a:r>
            <a:endParaRPr sz="1800">
              <a:solidFill>
                <a:srgbClr val="666666"/>
              </a:solidFill>
              <a:latin typeface="EB Garamond"/>
              <a:ea typeface="EB Garamond"/>
              <a:cs typeface="EB Garamond"/>
              <a:sym typeface="EB Garamond"/>
            </a:endParaRPr>
          </a:p>
        </p:txBody>
      </p:sp>
      <p:sp>
        <p:nvSpPr>
          <p:cNvPr id="603" name="Google Shape;603;p74"/>
          <p:cNvSpPr/>
          <p:nvPr/>
        </p:nvSpPr>
        <p:spPr>
          <a:xfrm>
            <a:off x="3230947" y="3480537"/>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04" name="Google Shape;604;p74"/>
          <p:cNvSpPr/>
          <p:nvPr/>
        </p:nvSpPr>
        <p:spPr>
          <a:xfrm>
            <a:off x="3243831" y="2346146"/>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 name="Google Shape;605;p74"/>
          <p:cNvCxnSpPr>
            <a:stCxn id="603" idx="1"/>
            <a:endCxn id="603" idx="3"/>
          </p:cNvCxnSpPr>
          <p:nvPr/>
        </p:nvCxnSpPr>
        <p:spPr>
          <a:xfrm>
            <a:off x="3230947" y="4215387"/>
            <a:ext cx="2307600" cy="0"/>
          </a:xfrm>
          <a:prstGeom prst="straightConnector1">
            <a:avLst/>
          </a:prstGeom>
          <a:noFill/>
          <a:ln cap="flat" cmpd="sng" w="9525">
            <a:solidFill>
              <a:schemeClr val="dk2"/>
            </a:solidFill>
            <a:prstDash val="solid"/>
            <a:round/>
            <a:headEnd len="med" w="med" type="none"/>
            <a:tailEnd len="med" w="med" type="none"/>
          </a:ln>
        </p:spPr>
      </p:cxnSp>
      <p:sp>
        <p:nvSpPr>
          <p:cNvPr id="606" name="Google Shape;606;p74"/>
          <p:cNvSpPr txBox="1"/>
          <p:nvPr/>
        </p:nvSpPr>
        <p:spPr>
          <a:xfrm>
            <a:off x="3540391" y="3676463"/>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07" name="Google Shape;607;p74"/>
          <p:cNvSpPr txBox="1"/>
          <p:nvPr/>
        </p:nvSpPr>
        <p:spPr>
          <a:xfrm>
            <a:off x="3540391" y="4354538"/>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5"/>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Additional Layer of Security - Partition Wise</a:t>
            </a:r>
            <a:endParaRPr>
              <a:solidFill>
                <a:srgbClr val="FF7A00"/>
              </a:solidFill>
              <a:latin typeface="EB Garamond"/>
              <a:ea typeface="EB Garamond"/>
              <a:cs typeface="EB Garamond"/>
              <a:sym typeface="EB Garamond"/>
            </a:endParaRPr>
          </a:p>
        </p:txBody>
      </p:sp>
      <p:sp>
        <p:nvSpPr>
          <p:cNvPr id="613" name="Google Shape;613;p7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14" name="Google Shape;614;p75"/>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can decide to have additional layer of security in each partition.</a:t>
            </a:r>
            <a:endParaRPr sz="1800">
              <a:solidFill>
                <a:srgbClr val="666666"/>
              </a:solidFill>
              <a:latin typeface="EB Garamond"/>
              <a:ea typeface="EB Garamond"/>
              <a:cs typeface="EB Garamond"/>
              <a:sym typeface="EB Garamond"/>
            </a:endParaRPr>
          </a:p>
        </p:txBody>
      </p:sp>
      <p:sp>
        <p:nvSpPr>
          <p:cNvPr id="615" name="Google Shape;615;p75"/>
          <p:cNvSpPr/>
          <p:nvPr/>
        </p:nvSpPr>
        <p:spPr>
          <a:xfrm>
            <a:off x="3218056" y="3003571"/>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16" name="Google Shape;616;p75"/>
          <p:cNvSpPr/>
          <p:nvPr/>
        </p:nvSpPr>
        <p:spPr>
          <a:xfrm>
            <a:off x="3243831" y="1882071"/>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 name="Google Shape;617;p75"/>
          <p:cNvCxnSpPr>
            <a:stCxn id="615" idx="1"/>
            <a:endCxn id="615" idx="3"/>
          </p:cNvCxnSpPr>
          <p:nvPr/>
        </p:nvCxnSpPr>
        <p:spPr>
          <a:xfrm>
            <a:off x="3218056" y="3738421"/>
            <a:ext cx="2307600" cy="0"/>
          </a:xfrm>
          <a:prstGeom prst="straightConnector1">
            <a:avLst/>
          </a:prstGeom>
          <a:noFill/>
          <a:ln cap="flat" cmpd="sng" w="9525">
            <a:solidFill>
              <a:schemeClr val="dk2"/>
            </a:solidFill>
            <a:prstDash val="solid"/>
            <a:round/>
            <a:headEnd len="med" w="med" type="none"/>
            <a:tailEnd len="med" w="med" type="none"/>
          </a:ln>
        </p:spPr>
      </p:cxnSp>
      <p:sp>
        <p:nvSpPr>
          <p:cNvPr id="618" name="Google Shape;618;p75"/>
          <p:cNvSpPr txBox="1"/>
          <p:nvPr/>
        </p:nvSpPr>
        <p:spPr>
          <a:xfrm>
            <a:off x="3527500" y="3199496"/>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1</a:t>
            </a:r>
            <a:endParaRPr/>
          </a:p>
        </p:txBody>
      </p:sp>
      <p:sp>
        <p:nvSpPr>
          <p:cNvPr id="619" name="Google Shape;619;p75"/>
          <p:cNvSpPr txBox="1"/>
          <p:nvPr/>
        </p:nvSpPr>
        <p:spPr>
          <a:xfrm>
            <a:off x="3527500" y="3877571"/>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Additional Layer of Security - Partition Wise</a:t>
            </a:r>
            <a:endParaRPr>
              <a:solidFill>
                <a:srgbClr val="FF7A00"/>
              </a:solidFill>
              <a:latin typeface="EB Garamond"/>
              <a:ea typeface="EB Garamond"/>
              <a:cs typeface="EB Garamond"/>
              <a:sym typeface="EB Garamond"/>
            </a:endParaRPr>
          </a:p>
        </p:txBody>
      </p:sp>
      <p:sp>
        <p:nvSpPr>
          <p:cNvPr id="625" name="Google Shape;625;p7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26" name="Google Shape;626;p76"/>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decides to build  two entrance so that individuals in partition 1 can directly go out of the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Hypothetically imagine that no doors for partition 2 so no one can go out.</a:t>
            </a:r>
            <a:endParaRPr sz="1800">
              <a:solidFill>
                <a:srgbClr val="666666"/>
              </a:solidFill>
              <a:latin typeface="EB Garamond"/>
              <a:ea typeface="EB Garamond"/>
              <a:cs typeface="EB Garamond"/>
              <a:sym typeface="EB Garamond"/>
            </a:endParaRPr>
          </a:p>
        </p:txBody>
      </p:sp>
      <p:sp>
        <p:nvSpPr>
          <p:cNvPr id="627" name="Google Shape;627;p76"/>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28" name="Google Shape;628;p76"/>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 name="Google Shape;629;p76"/>
          <p:cNvCxnSpPr>
            <a:stCxn id="627" idx="1"/>
            <a:endCxn id="627"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630" name="Google Shape;630;p76"/>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1</a:t>
            </a:r>
            <a:endParaRPr/>
          </a:p>
        </p:txBody>
      </p:sp>
      <p:sp>
        <p:nvSpPr>
          <p:cNvPr id="631" name="Google Shape;631;p76"/>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2</a:t>
            </a:r>
            <a:endParaRPr/>
          </a:p>
        </p:txBody>
      </p:sp>
      <p:cxnSp>
        <p:nvCxnSpPr>
          <p:cNvPr id="632" name="Google Shape;632;p76"/>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76"/>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34" name="Google Shape;634;p76"/>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76"/>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7"/>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Additional Layer of Security - Partition Wise</a:t>
            </a:r>
            <a:endParaRPr>
              <a:solidFill>
                <a:srgbClr val="FF7A00"/>
              </a:solidFill>
              <a:latin typeface="EB Garamond"/>
              <a:ea typeface="EB Garamond"/>
              <a:cs typeface="EB Garamond"/>
              <a:sym typeface="EB Garamond"/>
            </a:endParaRPr>
          </a:p>
        </p:txBody>
      </p:sp>
      <p:sp>
        <p:nvSpPr>
          <p:cNvPr id="641" name="Google Shape;641;p7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42" name="Google Shape;642;p77"/>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Solutions Architect creates a route so that servers from subnet 1 can connect to the internet.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subnet 2, no routes has been created hence servers cannot reach the internet. </a:t>
            </a:r>
            <a:endParaRPr sz="1800">
              <a:solidFill>
                <a:srgbClr val="666666"/>
              </a:solidFill>
              <a:latin typeface="EB Garamond"/>
              <a:ea typeface="EB Garamond"/>
              <a:cs typeface="EB Garamond"/>
              <a:sym typeface="EB Garamond"/>
            </a:endParaRPr>
          </a:p>
        </p:txBody>
      </p:sp>
      <p:sp>
        <p:nvSpPr>
          <p:cNvPr id="643" name="Google Shape;643;p77"/>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44" name="Google Shape;644;p77"/>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 name="Google Shape;645;p77"/>
          <p:cNvCxnSpPr>
            <a:stCxn id="643" idx="1"/>
            <a:endCxn id="643"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646" name="Google Shape;646;p77"/>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47" name="Google Shape;647;p77"/>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cxnSp>
        <p:nvCxnSpPr>
          <p:cNvPr id="648" name="Google Shape;648;p77"/>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77"/>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77"/>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77"/>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8"/>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Inter-Communication </a:t>
            </a:r>
            <a:endParaRPr>
              <a:solidFill>
                <a:srgbClr val="FF7A00"/>
              </a:solidFill>
              <a:latin typeface="EB Garamond"/>
              <a:ea typeface="EB Garamond"/>
              <a:cs typeface="EB Garamond"/>
              <a:sym typeface="EB Garamond"/>
            </a:endParaRPr>
          </a:p>
        </p:txBody>
      </p:sp>
      <p:sp>
        <p:nvSpPr>
          <p:cNvPr id="657" name="Google Shape;657;p7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58" name="Google Shape;658;p78"/>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can be a need for servers from two subnets to speak with each other.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 you can create a route that can allow communication between two subnets.</a:t>
            </a:r>
            <a:endParaRPr sz="1800">
              <a:solidFill>
                <a:srgbClr val="666666"/>
              </a:solidFill>
              <a:latin typeface="EB Garamond"/>
              <a:ea typeface="EB Garamond"/>
              <a:cs typeface="EB Garamond"/>
              <a:sym typeface="EB Garamond"/>
            </a:endParaRPr>
          </a:p>
        </p:txBody>
      </p:sp>
      <p:sp>
        <p:nvSpPr>
          <p:cNvPr id="659" name="Google Shape;659;p78"/>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60" name="Google Shape;660;p78"/>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78"/>
          <p:cNvCxnSpPr>
            <a:stCxn id="659" idx="1"/>
            <a:endCxn id="659"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662" name="Google Shape;662;p78"/>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63" name="Google Shape;663;p78"/>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cxnSp>
        <p:nvCxnSpPr>
          <p:cNvPr id="664" name="Google Shape;664;p78"/>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78"/>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78"/>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78"/>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9"/>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Inter-Communication </a:t>
            </a:r>
            <a:endParaRPr>
              <a:solidFill>
                <a:srgbClr val="FF7A00"/>
              </a:solidFill>
              <a:latin typeface="EB Garamond"/>
              <a:ea typeface="EB Garamond"/>
              <a:cs typeface="EB Garamond"/>
              <a:sym typeface="EB Garamond"/>
            </a:endParaRPr>
          </a:p>
        </p:txBody>
      </p:sp>
      <p:sp>
        <p:nvSpPr>
          <p:cNvPr id="673" name="Google Shape;673;p7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74" name="Google Shape;674;p79"/>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can be a need for servers from two subnets to speak with each other.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 you can create a route that can allow communication between two subnets.</a:t>
            </a:r>
            <a:endParaRPr sz="1800">
              <a:solidFill>
                <a:srgbClr val="666666"/>
              </a:solidFill>
              <a:latin typeface="EB Garamond"/>
              <a:ea typeface="EB Garamond"/>
              <a:cs typeface="EB Garamond"/>
              <a:sym typeface="EB Garamond"/>
            </a:endParaRPr>
          </a:p>
        </p:txBody>
      </p:sp>
      <p:sp>
        <p:nvSpPr>
          <p:cNvPr id="675" name="Google Shape;675;p79"/>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76" name="Google Shape;676;p79"/>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p79"/>
          <p:cNvCxnSpPr>
            <a:stCxn id="675" idx="1"/>
          </p:cNvCxnSpPr>
          <p:nvPr/>
        </p:nvCxnSpPr>
        <p:spPr>
          <a:xfrm>
            <a:off x="3218056" y="3983349"/>
            <a:ext cx="1521000" cy="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79"/>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79" name="Google Shape;679;p79"/>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cxnSp>
        <p:nvCxnSpPr>
          <p:cNvPr id="680" name="Google Shape;680;p79"/>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79"/>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79"/>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79"/>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79"/>
          <p:cNvCxnSpPr/>
          <p:nvPr/>
        </p:nvCxnSpPr>
        <p:spPr>
          <a:xfrm>
            <a:off x="4764975" y="3764175"/>
            <a:ext cx="12900" cy="5286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79"/>
          <p:cNvCxnSpPr/>
          <p:nvPr/>
        </p:nvCxnSpPr>
        <p:spPr>
          <a:xfrm>
            <a:off x="5046273" y="3760200"/>
            <a:ext cx="12900" cy="52860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79"/>
          <p:cNvCxnSpPr>
            <a:endCxn id="675" idx="3"/>
          </p:cNvCxnSpPr>
          <p:nvPr/>
        </p:nvCxnSpPr>
        <p:spPr>
          <a:xfrm>
            <a:off x="5074456" y="3983349"/>
            <a:ext cx="451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0"/>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Learnings </a:t>
            </a:r>
            <a:endParaRPr>
              <a:solidFill>
                <a:srgbClr val="FF7A00"/>
              </a:solidFill>
              <a:latin typeface="EB Garamond"/>
              <a:ea typeface="EB Garamond"/>
              <a:cs typeface="EB Garamond"/>
              <a:sym typeface="EB Garamond"/>
            </a:endParaRPr>
          </a:p>
        </p:txBody>
      </p:sp>
      <p:sp>
        <p:nvSpPr>
          <p:cNvPr id="692" name="Google Shape;692;p80"/>
          <p:cNvSpPr txBox="1"/>
          <p:nvPr/>
        </p:nvSpPr>
        <p:spPr>
          <a:xfrm>
            <a:off x="275850" y="899300"/>
            <a:ext cx="88683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Every EC2 instance that we create should be under a 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EC2 instance launched in a VPC will be protected or not protected based on configuration of 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Architecture changes when you go into more technical aspect.</a:t>
            </a:r>
            <a:endParaRPr sz="1800">
              <a:solidFill>
                <a:srgbClr val="666666"/>
              </a:solidFill>
              <a:latin typeface="EB Garamond"/>
              <a:ea typeface="EB Garamond"/>
              <a:cs typeface="EB Garamond"/>
              <a:sym typeface="EB Garamond"/>
            </a:endParaRPr>
          </a:p>
        </p:txBody>
      </p:sp>
      <p:pic>
        <p:nvPicPr>
          <p:cNvPr id="693" name="Google Shape;693;p80"/>
          <p:cNvPicPr preferRelativeResize="0"/>
          <p:nvPr/>
        </p:nvPicPr>
        <p:blipFill>
          <a:blip r:embed="rId3">
            <a:alphaModFix/>
          </a:blip>
          <a:stretch>
            <a:fillRect/>
          </a:stretch>
        </p:blipFill>
        <p:spPr>
          <a:xfrm>
            <a:off x="2816349" y="2474525"/>
            <a:ext cx="2728400" cy="26689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1"/>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Internet Gateway</a:t>
            </a:r>
            <a:endParaRPr sz="4800">
              <a:solidFill>
                <a:srgbClr val="666666"/>
              </a:solidFill>
              <a:latin typeface="EB Garamond"/>
              <a:ea typeface="EB Garamond"/>
              <a:cs typeface="EB Garamond"/>
              <a:sym typeface="EB Garamond"/>
            </a:endParaRPr>
          </a:p>
        </p:txBody>
      </p:sp>
      <p:sp>
        <p:nvSpPr>
          <p:cNvPr id="699" name="Google Shape;699;p8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Connect to Internet</a:t>
            </a:r>
            <a:endParaRPr>
              <a:solidFill>
                <a:srgbClr val="FF7A00"/>
              </a:solidFill>
              <a:latin typeface="EB Garamond"/>
              <a:ea typeface="EB Garamond"/>
              <a:cs typeface="EB Garamond"/>
              <a:sym typeface="EB Garamond"/>
            </a:endParaRPr>
          </a:p>
        </p:txBody>
      </p:sp>
      <p:cxnSp>
        <p:nvCxnSpPr>
          <p:cNvPr id="700" name="Google Shape;700;p8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01" name="Google Shape;701;p8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Simple Analogy</a:t>
            </a:r>
            <a:endParaRPr>
              <a:solidFill>
                <a:srgbClr val="FF7A00"/>
              </a:solidFill>
              <a:latin typeface="EB Garamond"/>
              <a:ea typeface="EB Garamond"/>
              <a:cs typeface="EB Garamond"/>
              <a:sym typeface="EB Garamond"/>
            </a:endParaRPr>
          </a:p>
        </p:txBody>
      </p:sp>
      <p:sp>
        <p:nvSpPr>
          <p:cNvPr id="707" name="Google Shape;707;p8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08" name="Google Shape;708;p82"/>
          <p:cNvSpPr txBox="1"/>
          <p:nvPr/>
        </p:nvSpPr>
        <p:spPr>
          <a:xfrm>
            <a:off x="452850" y="551775"/>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recently moved to a new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a laptop and you want to watch some Youtube videos.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But there is no Internet connectivity in your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pic>
        <p:nvPicPr>
          <p:cNvPr id="709" name="Google Shape;709;p82"/>
          <p:cNvPicPr preferRelativeResize="0"/>
          <p:nvPr/>
        </p:nvPicPr>
        <p:blipFill>
          <a:blip r:embed="rId3">
            <a:alphaModFix/>
          </a:blip>
          <a:stretch>
            <a:fillRect/>
          </a:stretch>
        </p:blipFill>
        <p:spPr>
          <a:xfrm>
            <a:off x="1628412" y="3173975"/>
            <a:ext cx="942900" cy="942933"/>
          </a:xfrm>
          <a:prstGeom prst="rect">
            <a:avLst/>
          </a:prstGeom>
          <a:noFill/>
          <a:ln>
            <a:noFill/>
          </a:ln>
        </p:spPr>
      </p:pic>
      <p:pic>
        <p:nvPicPr>
          <p:cNvPr id="710" name="Google Shape;710;p82"/>
          <p:cNvPicPr preferRelativeResize="0"/>
          <p:nvPr/>
        </p:nvPicPr>
        <p:blipFill>
          <a:blip r:embed="rId4">
            <a:alphaModFix/>
          </a:blip>
          <a:stretch>
            <a:fillRect/>
          </a:stretch>
        </p:blipFill>
        <p:spPr>
          <a:xfrm>
            <a:off x="4651079" y="2880350"/>
            <a:ext cx="1461525" cy="163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0" st="0"/>
                                            </p:txEl>
                                          </p:spTgt>
                                        </p:tgtEl>
                                        <p:attrNameLst>
                                          <p:attrName>style.visibility</p:attrName>
                                        </p:attrNameLst>
                                      </p:cBhvr>
                                      <p:to>
                                        <p:strVal val="visible"/>
                                      </p:to>
                                    </p:set>
                                    <p:animEffect filter="fade" transition="in">
                                      <p:cBhvr>
                                        <p:cTn dur="1000"/>
                                        <p:tgtEl>
                                          <p:spTgt spid="7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1" st="1"/>
                                            </p:txEl>
                                          </p:spTgt>
                                        </p:tgtEl>
                                        <p:attrNameLst>
                                          <p:attrName>style.visibility</p:attrName>
                                        </p:attrNameLst>
                                      </p:cBhvr>
                                      <p:to>
                                        <p:strVal val="visible"/>
                                      </p:to>
                                    </p:set>
                                    <p:animEffect filter="fade" transition="in">
                                      <p:cBhvr>
                                        <p:cTn dur="1000"/>
                                        <p:tgtEl>
                                          <p:spTgt spid="7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2" st="2"/>
                                            </p:txEl>
                                          </p:spTgt>
                                        </p:tgtEl>
                                        <p:attrNameLst>
                                          <p:attrName>style.visibility</p:attrName>
                                        </p:attrNameLst>
                                      </p:cBhvr>
                                      <p:to>
                                        <p:strVal val="visible"/>
                                      </p:to>
                                    </p:set>
                                    <p:animEffect filter="fade" transition="in">
                                      <p:cBhvr>
                                        <p:cTn dur="1000"/>
                                        <p:tgtEl>
                                          <p:spTgt spid="7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3" st="3"/>
                                            </p:txEl>
                                          </p:spTgt>
                                        </p:tgtEl>
                                        <p:attrNameLst>
                                          <p:attrName>style.visibility</p:attrName>
                                        </p:attrNameLst>
                                      </p:cBhvr>
                                      <p:to>
                                        <p:strVal val="visible"/>
                                      </p:to>
                                    </p:set>
                                    <p:animEffect filter="fade" transition="in">
                                      <p:cBhvr>
                                        <p:cTn dur="1000"/>
                                        <p:tgtEl>
                                          <p:spTgt spid="7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4" st="4"/>
                                            </p:txEl>
                                          </p:spTgt>
                                        </p:tgtEl>
                                        <p:attrNameLst>
                                          <p:attrName>style.visibility</p:attrName>
                                        </p:attrNameLst>
                                      </p:cBhvr>
                                      <p:to>
                                        <p:strVal val="visible"/>
                                      </p:to>
                                    </p:set>
                                    <p:animEffect filter="fade" transition="in">
                                      <p:cBhvr>
                                        <p:cTn dur="1000"/>
                                        <p:tgtEl>
                                          <p:spTgt spid="7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5" st="5"/>
                                            </p:txEl>
                                          </p:spTgt>
                                        </p:tgtEl>
                                        <p:attrNameLst>
                                          <p:attrName>style.visibility</p:attrName>
                                        </p:attrNameLst>
                                      </p:cBhvr>
                                      <p:to>
                                        <p:strVal val="visible"/>
                                      </p:to>
                                    </p:set>
                                    <p:animEffect filter="fade" transition="in">
                                      <p:cBhvr>
                                        <p:cTn dur="1000"/>
                                        <p:tgtEl>
                                          <p:spTgt spid="7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6" st="6"/>
                                            </p:txEl>
                                          </p:spTgt>
                                        </p:tgtEl>
                                        <p:attrNameLst>
                                          <p:attrName>style.visibility</p:attrName>
                                        </p:attrNameLst>
                                      </p:cBhvr>
                                      <p:to>
                                        <p:strVal val="visible"/>
                                      </p:to>
                                    </p:set>
                                    <p:animEffect filter="fade" transition="in">
                                      <p:cBhvr>
                                        <p:cTn dur="1000"/>
                                        <p:tgtEl>
                                          <p:spTgt spid="7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VPC Network</a:t>
            </a:r>
            <a:endParaRPr>
              <a:solidFill>
                <a:srgbClr val="FF7A00"/>
              </a:solidFill>
              <a:latin typeface="EB Garamond"/>
              <a:ea typeface="EB Garamond"/>
              <a:cs typeface="EB Garamond"/>
              <a:sym typeface="EB Garamond"/>
            </a:endParaRPr>
          </a:p>
        </p:txBody>
      </p:sp>
      <p:sp>
        <p:nvSpPr>
          <p:cNvPr id="716" name="Google Shape;716;p8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17" name="Google Shape;717;p83"/>
          <p:cNvSpPr txBox="1"/>
          <p:nvPr/>
        </p:nvSpPr>
        <p:spPr>
          <a:xfrm>
            <a:off x="275850" y="579825"/>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EC2 instances inside VPC will be able to communicate with each other.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They will NOT be able to connect to Internet.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
        <p:nvSpPr>
          <p:cNvPr id="718" name="Google Shape;718;p83"/>
          <p:cNvSpPr/>
          <p:nvPr/>
        </p:nvSpPr>
        <p:spPr>
          <a:xfrm>
            <a:off x="1513750" y="2258213"/>
            <a:ext cx="4030800" cy="17013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3"/>
          <p:cNvSpPr txBox="1"/>
          <p:nvPr/>
        </p:nvSpPr>
        <p:spPr>
          <a:xfrm>
            <a:off x="2668775" y="4063863"/>
            <a:ext cx="1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  - 10.77.0.0/16</a:t>
            </a:r>
            <a:endParaRPr/>
          </a:p>
        </p:txBody>
      </p:sp>
      <p:pic>
        <p:nvPicPr>
          <p:cNvPr id="720" name="Google Shape;720;p83"/>
          <p:cNvPicPr preferRelativeResize="0"/>
          <p:nvPr/>
        </p:nvPicPr>
        <p:blipFill>
          <a:blip r:embed="rId3">
            <a:alphaModFix/>
          </a:blip>
          <a:stretch>
            <a:fillRect/>
          </a:stretch>
        </p:blipFill>
        <p:spPr>
          <a:xfrm>
            <a:off x="2035218" y="2646788"/>
            <a:ext cx="797582" cy="793200"/>
          </a:xfrm>
          <a:prstGeom prst="rect">
            <a:avLst/>
          </a:prstGeom>
          <a:noFill/>
          <a:ln>
            <a:noFill/>
          </a:ln>
        </p:spPr>
      </p:pic>
      <p:pic>
        <p:nvPicPr>
          <p:cNvPr id="721" name="Google Shape;721;p83"/>
          <p:cNvPicPr preferRelativeResize="0"/>
          <p:nvPr/>
        </p:nvPicPr>
        <p:blipFill>
          <a:blip r:embed="rId3">
            <a:alphaModFix/>
          </a:blip>
          <a:stretch>
            <a:fillRect/>
          </a:stretch>
        </p:blipFill>
        <p:spPr>
          <a:xfrm>
            <a:off x="4188918" y="2646788"/>
            <a:ext cx="797582" cy="793200"/>
          </a:xfrm>
          <a:prstGeom prst="rect">
            <a:avLst/>
          </a:prstGeom>
          <a:noFill/>
          <a:ln>
            <a:noFill/>
          </a:ln>
        </p:spPr>
      </p:pic>
      <p:cxnSp>
        <p:nvCxnSpPr>
          <p:cNvPr id="722" name="Google Shape;722;p83"/>
          <p:cNvCxnSpPr/>
          <p:nvPr/>
        </p:nvCxnSpPr>
        <p:spPr>
          <a:xfrm>
            <a:off x="2940400" y="3108850"/>
            <a:ext cx="1084800" cy="0"/>
          </a:xfrm>
          <a:prstGeom prst="straightConnector1">
            <a:avLst/>
          </a:prstGeom>
          <a:noFill/>
          <a:ln cap="flat" cmpd="sng" w="9525">
            <a:solidFill>
              <a:srgbClr val="595959"/>
            </a:solidFill>
            <a:prstDash val="solid"/>
            <a:round/>
            <a:headEnd len="med" w="med" type="stealth"/>
            <a:tailEnd len="med" w="med" type="stealth"/>
          </a:ln>
        </p:spPr>
      </p:cxnSp>
      <p:sp>
        <p:nvSpPr>
          <p:cNvPr id="723" name="Google Shape;723;p83"/>
          <p:cNvSpPr txBox="1"/>
          <p:nvPr/>
        </p:nvSpPr>
        <p:spPr>
          <a:xfrm>
            <a:off x="1963025" y="3505450"/>
            <a:ext cx="1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10.77.0.5</a:t>
            </a:r>
            <a:endParaRPr/>
          </a:p>
        </p:txBody>
      </p:sp>
      <p:sp>
        <p:nvSpPr>
          <p:cNvPr id="724" name="Google Shape;724;p83"/>
          <p:cNvSpPr txBox="1"/>
          <p:nvPr/>
        </p:nvSpPr>
        <p:spPr>
          <a:xfrm>
            <a:off x="4132800" y="3505450"/>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10.77.0.6</a:t>
            </a:r>
            <a:endParaRPr/>
          </a:p>
        </p:txBody>
      </p:sp>
      <p:pic>
        <p:nvPicPr>
          <p:cNvPr id="725" name="Google Shape;725;p83"/>
          <p:cNvPicPr preferRelativeResize="0"/>
          <p:nvPr/>
        </p:nvPicPr>
        <p:blipFill>
          <a:blip r:embed="rId4">
            <a:alphaModFix/>
          </a:blip>
          <a:stretch>
            <a:fillRect/>
          </a:stretch>
        </p:blipFill>
        <p:spPr>
          <a:xfrm>
            <a:off x="6665225" y="2438623"/>
            <a:ext cx="911275" cy="911275"/>
          </a:xfrm>
          <a:prstGeom prst="rect">
            <a:avLst/>
          </a:prstGeom>
          <a:noFill/>
          <a:ln>
            <a:noFill/>
          </a:ln>
        </p:spPr>
      </p:pic>
      <p:sp>
        <p:nvSpPr>
          <p:cNvPr id="726" name="Google Shape;726;p83"/>
          <p:cNvSpPr txBox="1"/>
          <p:nvPr/>
        </p:nvSpPr>
        <p:spPr>
          <a:xfrm>
            <a:off x="6718838" y="3305263"/>
            <a:ext cx="911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9" name="Google Shape;139;p30"/>
          <p:cNvSpPr txBox="1"/>
          <p:nvPr>
            <p:ph idx="1" type="subTitle"/>
          </p:nvPr>
        </p:nvSpPr>
        <p:spPr>
          <a:xfrm>
            <a:off x="182275" y="18232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Pay as you go Model</a:t>
            </a:r>
            <a:endParaRPr>
              <a:solidFill>
                <a:srgbClr val="FF7A00"/>
              </a:solidFill>
              <a:latin typeface="EB Garamond"/>
              <a:ea typeface="EB Garamond"/>
              <a:cs typeface="EB Garamond"/>
              <a:sym typeface="EB Garamond"/>
            </a:endParaRPr>
          </a:p>
        </p:txBody>
      </p:sp>
      <p:sp>
        <p:nvSpPr>
          <p:cNvPr id="140" name="Google Shape;140;p30"/>
          <p:cNvSpPr txBox="1"/>
          <p:nvPr/>
        </p:nvSpPr>
        <p:spPr>
          <a:xfrm>
            <a:off x="263725" y="937025"/>
            <a:ext cx="8091600" cy="18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Pay as you consume model allows organizations to scale their resources well and only pay for what they have used.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Generally, the model works based on hourly costs.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This model is terrific especially due to AWS Marketplace support.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41" name="Google Shape;141;p30"/>
          <p:cNvSpPr/>
          <p:nvPr/>
        </p:nvSpPr>
        <p:spPr>
          <a:xfrm>
            <a:off x="1711100" y="3335650"/>
            <a:ext cx="1374900" cy="1201800"/>
          </a:xfrm>
          <a:prstGeom prst="rect">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EFEF"/>
                </a:solidFill>
              </a:rPr>
              <a:t> Old Bill Utility</a:t>
            </a:r>
            <a:endParaRPr>
              <a:solidFill>
                <a:srgbClr val="EFEFEF"/>
              </a:solidFill>
            </a:endParaRPr>
          </a:p>
        </p:txBody>
      </p:sp>
      <p:sp>
        <p:nvSpPr>
          <p:cNvPr id="142" name="Google Shape;142;p30"/>
          <p:cNvSpPr/>
          <p:nvPr/>
        </p:nvSpPr>
        <p:spPr>
          <a:xfrm>
            <a:off x="5184225" y="3686950"/>
            <a:ext cx="1650000" cy="499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EFEF"/>
                </a:solidFill>
              </a:rPr>
              <a:t>     Newer Bill</a:t>
            </a:r>
            <a:endParaRPr>
              <a:solidFill>
                <a:srgbClr val="EFEFEF"/>
              </a:solidFill>
            </a:endParaRPr>
          </a:p>
        </p:txBody>
      </p:sp>
      <p:cxnSp>
        <p:nvCxnSpPr>
          <p:cNvPr id="143" name="Google Shape;143;p30"/>
          <p:cNvCxnSpPr/>
          <p:nvPr/>
        </p:nvCxnSpPr>
        <p:spPr>
          <a:xfrm flipH="1" rot="10800000">
            <a:off x="3432400" y="3967100"/>
            <a:ext cx="1487100" cy="10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Internet Gateway</a:t>
            </a:r>
            <a:endParaRPr>
              <a:solidFill>
                <a:srgbClr val="FF7A00"/>
              </a:solidFill>
              <a:latin typeface="EB Garamond"/>
              <a:ea typeface="EB Garamond"/>
              <a:cs typeface="EB Garamond"/>
              <a:sym typeface="EB Garamond"/>
            </a:endParaRPr>
          </a:p>
        </p:txBody>
      </p:sp>
      <p:sp>
        <p:nvSpPr>
          <p:cNvPr id="732" name="Google Shape;732;p8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33" name="Google Shape;733;p84"/>
          <p:cNvSpPr txBox="1"/>
          <p:nvPr/>
        </p:nvSpPr>
        <p:spPr>
          <a:xfrm>
            <a:off x="275850" y="579825"/>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An internet gateway is a component that allows communication between your VPC and the internet.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allows both inbound as well as outbound communication.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
        <p:nvSpPr>
          <p:cNvPr id="734" name="Google Shape;734;p84"/>
          <p:cNvSpPr/>
          <p:nvPr/>
        </p:nvSpPr>
        <p:spPr>
          <a:xfrm>
            <a:off x="275838" y="2386875"/>
            <a:ext cx="4030800" cy="17013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4"/>
          <p:cNvSpPr txBox="1"/>
          <p:nvPr/>
        </p:nvSpPr>
        <p:spPr>
          <a:xfrm>
            <a:off x="1430863" y="4192525"/>
            <a:ext cx="1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  - 10.77.0.0/16</a:t>
            </a:r>
            <a:endParaRPr/>
          </a:p>
        </p:txBody>
      </p:sp>
      <p:pic>
        <p:nvPicPr>
          <p:cNvPr id="736" name="Google Shape;736;p84"/>
          <p:cNvPicPr preferRelativeResize="0"/>
          <p:nvPr/>
        </p:nvPicPr>
        <p:blipFill>
          <a:blip r:embed="rId3">
            <a:alphaModFix/>
          </a:blip>
          <a:stretch>
            <a:fillRect/>
          </a:stretch>
        </p:blipFill>
        <p:spPr>
          <a:xfrm>
            <a:off x="797305" y="2775450"/>
            <a:ext cx="797582" cy="793200"/>
          </a:xfrm>
          <a:prstGeom prst="rect">
            <a:avLst/>
          </a:prstGeom>
          <a:noFill/>
          <a:ln>
            <a:noFill/>
          </a:ln>
        </p:spPr>
      </p:pic>
      <p:pic>
        <p:nvPicPr>
          <p:cNvPr id="737" name="Google Shape;737;p84"/>
          <p:cNvPicPr preferRelativeResize="0"/>
          <p:nvPr/>
        </p:nvPicPr>
        <p:blipFill>
          <a:blip r:embed="rId3">
            <a:alphaModFix/>
          </a:blip>
          <a:stretch>
            <a:fillRect/>
          </a:stretch>
        </p:blipFill>
        <p:spPr>
          <a:xfrm>
            <a:off x="2951005" y="2775450"/>
            <a:ext cx="797582" cy="793200"/>
          </a:xfrm>
          <a:prstGeom prst="rect">
            <a:avLst/>
          </a:prstGeom>
          <a:noFill/>
          <a:ln>
            <a:noFill/>
          </a:ln>
        </p:spPr>
      </p:pic>
      <p:cxnSp>
        <p:nvCxnSpPr>
          <p:cNvPr id="738" name="Google Shape;738;p84"/>
          <p:cNvCxnSpPr/>
          <p:nvPr/>
        </p:nvCxnSpPr>
        <p:spPr>
          <a:xfrm>
            <a:off x="1702488" y="3237513"/>
            <a:ext cx="1084800" cy="0"/>
          </a:xfrm>
          <a:prstGeom prst="straightConnector1">
            <a:avLst/>
          </a:prstGeom>
          <a:noFill/>
          <a:ln cap="flat" cmpd="sng" w="9525">
            <a:solidFill>
              <a:srgbClr val="595959"/>
            </a:solidFill>
            <a:prstDash val="solid"/>
            <a:round/>
            <a:headEnd len="med" w="med" type="stealth"/>
            <a:tailEnd len="med" w="med" type="stealth"/>
          </a:ln>
        </p:spPr>
      </p:cxnSp>
      <p:sp>
        <p:nvSpPr>
          <p:cNvPr id="739" name="Google Shape;739;p84"/>
          <p:cNvSpPr txBox="1"/>
          <p:nvPr/>
        </p:nvSpPr>
        <p:spPr>
          <a:xfrm>
            <a:off x="725113" y="3634113"/>
            <a:ext cx="1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10.77.0.5</a:t>
            </a:r>
            <a:endParaRPr/>
          </a:p>
        </p:txBody>
      </p:sp>
      <p:sp>
        <p:nvSpPr>
          <p:cNvPr id="740" name="Google Shape;740;p84"/>
          <p:cNvSpPr txBox="1"/>
          <p:nvPr/>
        </p:nvSpPr>
        <p:spPr>
          <a:xfrm>
            <a:off x="2894888" y="3634113"/>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10.77.0.6</a:t>
            </a:r>
            <a:endParaRPr/>
          </a:p>
        </p:txBody>
      </p:sp>
      <p:pic>
        <p:nvPicPr>
          <p:cNvPr id="741" name="Google Shape;741;p84"/>
          <p:cNvPicPr preferRelativeResize="0"/>
          <p:nvPr/>
        </p:nvPicPr>
        <p:blipFill>
          <a:blip r:embed="rId4">
            <a:alphaModFix/>
          </a:blip>
          <a:stretch>
            <a:fillRect/>
          </a:stretch>
        </p:blipFill>
        <p:spPr>
          <a:xfrm>
            <a:off x="6811387" y="2723748"/>
            <a:ext cx="911275" cy="911275"/>
          </a:xfrm>
          <a:prstGeom prst="rect">
            <a:avLst/>
          </a:prstGeom>
          <a:noFill/>
          <a:ln>
            <a:noFill/>
          </a:ln>
        </p:spPr>
      </p:pic>
      <p:sp>
        <p:nvSpPr>
          <p:cNvPr id="742" name="Google Shape;742;p84"/>
          <p:cNvSpPr txBox="1"/>
          <p:nvPr/>
        </p:nvSpPr>
        <p:spPr>
          <a:xfrm>
            <a:off x="6865000" y="3590388"/>
            <a:ext cx="911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Internet</a:t>
            </a:r>
            <a:endParaRPr/>
          </a:p>
        </p:txBody>
      </p:sp>
      <p:sp>
        <p:nvSpPr>
          <p:cNvPr id="743" name="Google Shape;743;p84"/>
          <p:cNvSpPr/>
          <p:nvPr/>
        </p:nvSpPr>
        <p:spPr>
          <a:xfrm>
            <a:off x="5016600" y="2936763"/>
            <a:ext cx="1084800" cy="601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IGW</a:t>
            </a:r>
            <a:endParaRPr/>
          </a:p>
        </p:txBody>
      </p:sp>
      <p:cxnSp>
        <p:nvCxnSpPr>
          <p:cNvPr id="744" name="Google Shape;744;p84"/>
          <p:cNvCxnSpPr>
            <a:stCxn id="734" idx="3"/>
            <a:endCxn id="743" idx="1"/>
          </p:cNvCxnSpPr>
          <p:nvPr/>
        </p:nvCxnSpPr>
        <p:spPr>
          <a:xfrm>
            <a:off x="4306638" y="3237525"/>
            <a:ext cx="710100" cy="0"/>
          </a:xfrm>
          <a:prstGeom prst="straightConnector1">
            <a:avLst/>
          </a:prstGeom>
          <a:noFill/>
          <a:ln cap="flat" cmpd="sng" w="9525">
            <a:solidFill>
              <a:schemeClr val="dk2"/>
            </a:solidFill>
            <a:prstDash val="solid"/>
            <a:round/>
            <a:headEnd len="med" w="med" type="none"/>
            <a:tailEnd len="med" w="med" type="stealth"/>
          </a:ln>
        </p:spPr>
      </p:cxnSp>
      <p:cxnSp>
        <p:nvCxnSpPr>
          <p:cNvPr id="745" name="Google Shape;745;p84"/>
          <p:cNvCxnSpPr/>
          <p:nvPr/>
        </p:nvCxnSpPr>
        <p:spPr>
          <a:xfrm>
            <a:off x="6101413" y="3237500"/>
            <a:ext cx="71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VPC Peering</a:t>
            </a:r>
            <a:endParaRPr sz="3600">
              <a:solidFill>
                <a:srgbClr val="666666"/>
              </a:solidFill>
              <a:latin typeface="EB Garamond"/>
              <a:ea typeface="EB Garamond"/>
              <a:cs typeface="EB Garamond"/>
              <a:sym typeface="EB Garamond"/>
            </a:endParaRPr>
          </a:p>
        </p:txBody>
      </p:sp>
      <p:sp>
        <p:nvSpPr>
          <p:cNvPr id="751" name="Google Shape;751;p8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Route</a:t>
            </a:r>
            <a:endParaRPr>
              <a:solidFill>
                <a:srgbClr val="FF7A00"/>
              </a:solidFill>
              <a:latin typeface="EB Garamond"/>
              <a:ea typeface="EB Garamond"/>
              <a:cs typeface="EB Garamond"/>
              <a:sym typeface="EB Garamond"/>
            </a:endParaRPr>
          </a:p>
        </p:txBody>
      </p:sp>
      <p:cxnSp>
        <p:nvCxnSpPr>
          <p:cNvPr id="752" name="Google Shape;752;p8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53" name="Google Shape;753;p8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6"/>
          <p:cNvSpPr txBox="1"/>
          <p:nvPr>
            <p:ph idx="1" type="subTitle"/>
          </p:nvPr>
        </p:nvSpPr>
        <p:spPr>
          <a:xfrm>
            <a:off x="154050" y="145200"/>
            <a:ext cx="8612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VPC Peering</a:t>
            </a:r>
            <a:endParaRPr>
              <a:solidFill>
                <a:srgbClr val="FF7A00"/>
              </a:solidFill>
              <a:latin typeface="EB Garamond"/>
              <a:ea typeface="EB Garamond"/>
              <a:cs typeface="EB Garamond"/>
              <a:sym typeface="EB Garamond"/>
            </a:endParaRPr>
          </a:p>
        </p:txBody>
      </p:sp>
      <p:sp>
        <p:nvSpPr>
          <p:cNvPr id="759" name="Google Shape;759;p8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60" name="Google Shape;760;p86"/>
          <p:cNvSpPr txBox="1"/>
          <p:nvPr/>
        </p:nvSpPr>
        <p:spPr>
          <a:xfrm>
            <a:off x="269325" y="866800"/>
            <a:ext cx="82398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VPC peering is a network connection between two VPC that enables the communication between instances of both the VPC.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cxnSp>
        <p:nvCxnSpPr>
          <p:cNvPr id="761" name="Google Shape;761;p86"/>
          <p:cNvCxnSpPr/>
          <p:nvPr/>
        </p:nvCxnSpPr>
        <p:spPr>
          <a:xfrm flipH="1" rot="10800000">
            <a:off x="2612763" y="2631408"/>
            <a:ext cx="3297300" cy="3900"/>
          </a:xfrm>
          <a:prstGeom prst="straightConnector1">
            <a:avLst/>
          </a:prstGeom>
          <a:noFill/>
          <a:ln cap="flat" cmpd="sng" w="19050">
            <a:solidFill>
              <a:schemeClr val="dk2"/>
            </a:solidFill>
            <a:prstDash val="solid"/>
            <a:round/>
            <a:headEnd len="med" w="med" type="none"/>
            <a:tailEnd len="med" w="med" type="stealth"/>
          </a:ln>
        </p:spPr>
      </p:cxnSp>
      <p:cxnSp>
        <p:nvCxnSpPr>
          <p:cNvPr id="762" name="Google Shape;762;p86"/>
          <p:cNvCxnSpPr/>
          <p:nvPr/>
        </p:nvCxnSpPr>
        <p:spPr>
          <a:xfrm flipH="1" rot="10800000">
            <a:off x="2612763" y="3250508"/>
            <a:ext cx="3297300" cy="3900"/>
          </a:xfrm>
          <a:prstGeom prst="straightConnector1">
            <a:avLst/>
          </a:prstGeom>
          <a:noFill/>
          <a:ln cap="flat" cmpd="sng" w="19050">
            <a:solidFill>
              <a:schemeClr val="dk2"/>
            </a:solidFill>
            <a:prstDash val="solid"/>
            <a:round/>
            <a:headEnd len="med" w="med" type="stealth"/>
            <a:tailEnd len="med" w="med" type="none"/>
          </a:ln>
        </p:spPr>
      </p:cxnSp>
      <p:sp>
        <p:nvSpPr>
          <p:cNvPr id="763" name="Google Shape;763;p86"/>
          <p:cNvSpPr txBox="1"/>
          <p:nvPr/>
        </p:nvSpPr>
        <p:spPr>
          <a:xfrm>
            <a:off x="828375" y="3393775"/>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172.31.0.0/16</a:t>
            </a:r>
            <a:endParaRPr/>
          </a:p>
        </p:txBody>
      </p:sp>
      <p:sp>
        <p:nvSpPr>
          <p:cNvPr id="764" name="Google Shape;764;p86"/>
          <p:cNvSpPr txBox="1"/>
          <p:nvPr/>
        </p:nvSpPr>
        <p:spPr>
          <a:xfrm>
            <a:off x="6727898" y="3393775"/>
            <a:ext cx="14619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10.77.0.0/16</a:t>
            </a:r>
            <a:endParaRPr/>
          </a:p>
        </p:txBody>
      </p:sp>
      <p:pic>
        <p:nvPicPr>
          <p:cNvPr id="765" name="Google Shape;765;p86"/>
          <p:cNvPicPr preferRelativeResize="0"/>
          <p:nvPr/>
        </p:nvPicPr>
        <p:blipFill>
          <a:blip r:embed="rId3">
            <a:alphaModFix/>
          </a:blip>
          <a:stretch>
            <a:fillRect/>
          </a:stretch>
        </p:blipFill>
        <p:spPr>
          <a:xfrm>
            <a:off x="1101000" y="2339318"/>
            <a:ext cx="905675" cy="910356"/>
          </a:xfrm>
          <a:prstGeom prst="rect">
            <a:avLst/>
          </a:prstGeom>
          <a:noFill/>
          <a:ln>
            <a:noFill/>
          </a:ln>
        </p:spPr>
      </p:pic>
      <p:pic>
        <p:nvPicPr>
          <p:cNvPr id="766" name="Google Shape;766;p86"/>
          <p:cNvPicPr preferRelativeResize="0"/>
          <p:nvPr/>
        </p:nvPicPr>
        <p:blipFill>
          <a:blip r:embed="rId3">
            <a:alphaModFix/>
          </a:blip>
          <a:stretch>
            <a:fillRect/>
          </a:stretch>
        </p:blipFill>
        <p:spPr>
          <a:xfrm>
            <a:off x="6869850" y="2339318"/>
            <a:ext cx="905675" cy="910356"/>
          </a:xfrm>
          <a:prstGeom prst="rect">
            <a:avLst/>
          </a:prstGeom>
          <a:noFill/>
          <a:ln>
            <a:noFill/>
          </a:ln>
        </p:spPr>
      </p:pic>
      <p:pic>
        <p:nvPicPr>
          <p:cNvPr id="767" name="Google Shape;767;p86"/>
          <p:cNvPicPr preferRelativeResize="0"/>
          <p:nvPr/>
        </p:nvPicPr>
        <p:blipFill>
          <a:blip r:embed="rId4">
            <a:alphaModFix/>
          </a:blip>
          <a:stretch>
            <a:fillRect/>
          </a:stretch>
        </p:blipFill>
        <p:spPr>
          <a:xfrm>
            <a:off x="3881350" y="2681050"/>
            <a:ext cx="523700" cy="523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7"/>
          <p:cNvSpPr txBox="1"/>
          <p:nvPr>
            <p:ph idx="1" type="subTitle"/>
          </p:nvPr>
        </p:nvSpPr>
        <p:spPr>
          <a:xfrm>
            <a:off x="154050" y="145200"/>
            <a:ext cx="8612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Today’s Architecture - 1</a:t>
            </a:r>
            <a:endParaRPr>
              <a:solidFill>
                <a:srgbClr val="FF7A00"/>
              </a:solidFill>
              <a:latin typeface="EB Garamond"/>
              <a:ea typeface="EB Garamond"/>
              <a:cs typeface="EB Garamond"/>
              <a:sym typeface="EB Garamond"/>
            </a:endParaRPr>
          </a:p>
        </p:txBody>
      </p:sp>
      <p:sp>
        <p:nvSpPr>
          <p:cNvPr id="773" name="Google Shape;773;p8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74" name="Google Shape;774;p87"/>
          <p:cNvSpPr txBox="1"/>
          <p:nvPr/>
        </p:nvSpPr>
        <p:spPr>
          <a:xfrm>
            <a:off x="269325" y="866800"/>
            <a:ext cx="8239800" cy="124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First VPC - 172.31.0.0/16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Secondary VPC - 10.77.0.0/16</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cxnSp>
        <p:nvCxnSpPr>
          <p:cNvPr id="775" name="Google Shape;775;p87"/>
          <p:cNvCxnSpPr/>
          <p:nvPr/>
        </p:nvCxnSpPr>
        <p:spPr>
          <a:xfrm flipH="1" rot="10800000">
            <a:off x="2612763" y="2889120"/>
            <a:ext cx="3297300" cy="3900"/>
          </a:xfrm>
          <a:prstGeom prst="straightConnector1">
            <a:avLst/>
          </a:prstGeom>
          <a:noFill/>
          <a:ln cap="flat" cmpd="sng" w="19050">
            <a:solidFill>
              <a:schemeClr val="dk2"/>
            </a:solidFill>
            <a:prstDash val="solid"/>
            <a:round/>
            <a:headEnd len="med" w="med" type="none"/>
            <a:tailEnd len="med" w="med" type="stealth"/>
          </a:ln>
        </p:spPr>
      </p:cxnSp>
      <p:cxnSp>
        <p:nvCxnSpPr>
          <p:cNvPr id="776" name="Google Shape;776;p87"/>
          <p:cNvCxnSpPr/>
          <p:nvPr/>
        </p:nvCxnSpPr>
        <p:spPr>
          <a:xfrm flipH="1" rot="10800000">
            <a:off x="2612763" y="3508220"/>
            <a:ext cx="3297300" cy="3900"/>
          </a:xfrm>
          <a:prstGeom prst="straightConnector1">
            <a:avLst/>
          </a:prstGeom>
          <a:noFill/>
          <a:ln cap="flat" cmpd="sng" w="19050">
            <a:solidFill>
              <a:schemeClr val="dk2"/>
            </a:solidFill>
            <a:prstDash val="solid"/>
            <a:round/>
            <a:headEnd len="med" w="med" type="stealth"/>
            <a:tailEnd len="med" w="med" type="none"/>
          </a:ln>
        </p:spPr>
      </p:cxnSp>
      <p:sp>
        <p:nvSpPr>
          <p:cNvPr id="777" name="Google Shape;777;p87"/>
          <p:cNvSpPr txBox="1"/>
          <p:nvPr/>
        </p:nvSpPr>
        <p:spPr>
          <a:xfrm>
            <a:off x="828375" y="3651487"/>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172.31.0.0/16</a:t>
            </a:r>
            <a:endParaRPr/>
          </a:p>
        </p:txBody>
      </p:sp>
      <p:sp>
        <p:nvSpPr>
          <p:cNvPr id="778" name="Google Shape;778;p87"/>
          <p:cNvSpPr txBox="1"/>
          <p:nvPr/>
        </p:nvSpPr>
        <p:spPr>
          <a:xfrm>
            <a:off x="6727898" y="3651487"/>
            <a:ext cx="14619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10.77.0.0/16</a:t>
            </a:r>
            <a:endParaRPr/>
          </a:p>
        </p:txBody>
      </p:sp>
      <p:pic>
        <p:nvPicPr>
          <p:cNvPr id="779" name="Google Shape;779;p87"/>
          <p:cNvPicPr preferRelativeResize="0"/>
          <p:nvPr/>
        </p:nvPicPr>
        <p:blipFill>
          <a:blip r:embed="rId3">
            <a:alphaModFix/>
          </a:blip>
          <a:stretch>
            <a:fillRect/>
          </a:stretch>
        </p:blipFill>
        <p:spPr>
          <a:xfrm>
            <a:off x="1101000" y="2597030"/>
            <a:ext cx="905675" cy="910356"/>
          </a:xfrm>
          <a:prstGeom prst="rect">
            <a:avLst/>
          </a:prstGeom>
          <a:noFill/>
          <a:ln>
            <a:noFill/>
          </a:ln>
        </p:spPr>
      </p:pic>
      <p:pic>
        <p:nvPicPr>
          <p:cNvPr id="780" name="Google Shape;780;p87"/>
          <p:cNvPicPr preferRelativeResize="0"/>
          <p:nvPr/>
        </p:nvPicPr>
        <p:blipFill>
          <a:blip r:embed="rId3">
            <a:alphaModFix/>
          </a:blip>
          <a:stretch>
            <a:fillRect/>
          </a:stretch>
        </p:blipFill>
        <p:spPr>
          <a:xfrm>
            <a:off x="6869850" y="2597030"/>
            <a:ext cx="905675" cy="910356"/>
          </a:xfrm>
          <a:prstGeom prst="rect">
            <a:avLst/>
          </a:prstGeom>
          <a:noFill/>
          <a:ln>
            <a:noFill/>
          </a:ln>
        </p:spPr>
      </p:pic>
      <p:pic>
        <p:nvPicPr>
          <p:cNvPr id="781" name="Google Shape;781;p87"/>
          <p:cNvPicPr preferRelativeResize="0"/>
          <p:nvPr/>
        </p:nvPicPr>
        <p:blipFill>
          <a:blip r:embed="rId4">
            <a:alphaModFix/>
          </a:blip>
          <a:stretch>
            <a:fillRect/>
          </a:stretch>
        </p:blipFill>
        <p:spPr>
          <a:xfrm>
            <a:off x="3881350" y="2938762"/>
            <a:ext cx="523700" cy="523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8"/>
          <p:cNvSpPr txBox="1"/>
          <p:nvPr>
            <p:ph idx="1" type="subTitle"/>
          </p:nvPr>
        </p:nvSpPr>
        <p:spPr>
          <a:xfrm>
            <a:off x="154050" y="145200"/>
            <a:ext cx="8612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Today’s Architecture - 2</a:t>
            </a:r>
            <a:endParaRPr>
              <a:solidFill>
                <a:srgbClr val="FF7A00"/>
              </a:solidFill>
              <a:latin typeface="EB Garamond"/>
              <a:ea typeface="EB Garamond"/>
              <a:cs typeface="EB Garamond"/>
              <a:sym typeface="EB Garamond"/>
            </a:endParaRPr>
          </a:p>
        </p:txBody>
      </p:sp>
      <p:cxnSp>
        <p:nvCxnSpPr>
          <p:cNvPr id="787" name="Google Shape;787;p88"/>
          <p:cNvCxnSpPr>
            <a:stCxn id="788" idx="3"/>
            <a:endCxn id="789" idx="0"/>
          </p:cNvCxnSpPr>
          <p:nvPr/>
        </p:nvCxnSpPr>
        <p:spPr>
          <a:xfrm>
            <a:off x="2071103" y="1720697"/>
            <a:ext cx="2247300" cy="1560600"/>
          </a:xfrm>
          <a:prstGeom prst="straightConnector1">
            <a:avLst/>
          </a:prstGeom>
          <a:noFill/>
          <a:ln cap="flat" cmpd="sng" w="19050">
            <a:solidFill>
              <a:schemeClr val="dk2"/>
            </a:solidFill>
            <a:prstDash val="solid"/>
            <a:round/>
            <a:headEnd len="med" w="med" type="stealth"/>
            <a:tailEnd len="med" w="med" type="stealth"/>
          </a:ln>
        </p:spPr>
      </p:cxnSp>
      <p:sp>
        <p:nvSpPr>
          <p:cNvPr id="790" name="Google Shape;790;p88"/>
          <p:cNvSpPr txBox="1"/>
          <p:nvPr/>
        </p:nvSpPr>
        <p:spPr>
          <a:xfrm>
            <a:off x="892803" y="2319976"/>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172.31.0.0/16</a:t>
            </a:r>
            <a:endParaRPr/>
          </a:p>
        </p:txBody>
      </p:sp>
      <p:sp>
        <p:nvSpPr>
          <p:cNvPr id="791" name="Google Shape;791;p88"/>
          <p:cNvSpPr txBox="1"/>
          <p:nvPr/>
        </p:nvSpPr>
        <p:spPr>
          <a:xfrm>
            <a:off x="3723726" y="4335781"/>
            <a:ext cx="14619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10.77.0.0/16</a:t>
            </a:r>
            <a:endParaRPr/>
          </a:p>
        </p:txBody>
      </p:sp>
      <p:pic>
        <p:nvPicPr>
          <p:cNvPr id="788" name="Google Shape;788;p88"/>
          <p:cNvPicPr preferRelativeResize="0"/>
          <p:nvPr/>
        </p:nvPicPr>
        <p:blipFill>
          <a:blip r:embed="rId3">
            <a:alphaModFix/>
          </a:blip>
          <a:stretch>
            <a:fillRect/>
          </a:stretch>
        </p:blipFill>
        <p:spPr>
          <a:xfrm>
            <a:off x="1165428" y="1265519"/>
            <a:ext cx="905675" cy="910356"/>
          </a:xfrm>
          <a:prstGeom prst="rect">
            <a:avLst/>
          </a:prstGeom>
          <a:noFill/>
          <a:ln>
            <a:noFill/>
          </a:ln>
        </p:spPr>
      </p:pic>
      <p:pic>
        <p:nvPicPr>
          <p:cNvPr id="789" name="Google Shape;789;p88"/>
          <p:cNvPicPr preferRelativeResize="0"/>
          <p:nvPr/>
        </p:nvPicPr>
        <p:blipFill>
          <a:blip r:embed="rId3">
            <a:alphaModFix/>
          </a:blip>
          <a:stretch>
            <a:fillRect/>
          </a:stretch>
        </p:blipFill>
        <p:spPr>
          <a:xfrm>
            <a:off x="3865678" y="3281324"/>
            <a:ext cx="905675" cy="910356"/>
          </a:xfrm>
          <a:prstGeom prst="rect">
            <a:avLst/>
          </a:prstGeom>
          <a:noFill/>
          <a:ln>
            <a:noFill/>
          </a:ln>
        </p:spPr>
      </p:pic>
      <p:pic>
        <p:nvPicPr>
          <p:cNvPr id="792" name="Google Shape;792;p88"/>
          <p:cNvPicPr preferRelativeResize="0"/>
          <p:nvPr/>
        </p:nvPicPr>
        <p:blipFill>
          <a:blip r:embed="rId4">
            <a:alphaModFix/>
          </a:blip>
          <a:stretch>
            <a:fillRect/>
          </a:stretch>
        </p:blipFill>
        <p:spPr>
          <a:xfrm>
            <a:off x="2882728" y="2169743"/>
            <a:ext cx="523700" cy="523700"/>
          </a:xfrm>
          <a:prstGeom prst="rect">
            <a:avLst/>
          </a:prstGeom>
          <a:noFill/>
          <a:ln>
            <a:noFill/>
          </a:ln>
        </p:spPr>
      </p:pic>
      <p:sp>
        <p:nvSpPr>
          <p:cNvPr id="793" name="Google Shape;793;p88"/>
          <p:cNvSpPr txBox="1"/>
          <p:nvPr/>
        </p:nvSpPr>
        <p:spPr>
          <a:xfrm>
            <a:off x="6339028" y="2211491"/>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10.66.0.0/16</a:t>
            </a:r>
            <a:endParaRPr/>
          </a:p>
        </p:txBody>
      </p:sp>
      <p:pic>
        <p:nvPicPr>
          <p:cNvPr id="794" name="Google Shape;794;p88"/>
          <p:cNvPicPr preferRelativeResize="0"/>
          <p:nvPr/>
        </p:nvPicPr>
        <p:blipFill>
          <a:blip r:embed="rId3">
            <a:alphaModFix/>
          </a:blip>
          <a:stretch>
            <a:fillRect/>
          </a:stretch>
        </p:blipFill>
        <p:spPr>
          <a:xfrm>
            <a:off x="6611653" y="1157035"/>
            <a:ext cx="905675" cy="910356"/>
          </a:xfrm>
          <a:prstGeom prst="rect">
            <a:avLst/>
          </a:prstGeom>
          <a:noFill/>
          <a:ln>
            <a:noFill/>
          </a:ln>
        </p:spPr>
      </p:pic>
      <p:cxnSp>
        <p:nvCxnSpPr>
          <p:cNvPr id="795" name="Google Shape;795;p88"/>
          <p:cNvCxnSpPr>
            <a:stCxn id="794" idx="1"/>
            <a:endCxn id="789" idx="0"/>
          </p:cNvCxnSpPr>
          <p:nvPr/>
        </p:nvCxnSpPr>
        <p:spPr>
          <a:xfrm flipH="1">
            <a:off x="4318453" y="1612213"/>
            <a:ext cx="2293200" cy="1669200"/>
          </a:xfrm>
          <a:prstGeom prst="straightConnector1">
            <a:avLst/>
          </a:prstGeom>
          <a:noFill/>
          <a:ln cap="flat" cmpd="sng" w="9525">
            <a:solidFill>
              <a:schemeClr val="dk2"/>
            </a:solidFill>
            <a:prstDash val="solid"/>
            <a:round/>
            <a:headEnd len="med" w="med" type="stealth"/>
            <a:tailEnd len="med" w="med" type="stealth"/>
          </a:ln>
        </p:spPr>
      </p:cxnSp>
      <p:pic>
        <p:nvPicPr>
          <p:cNvPr id="796" name="Google Shape;796;p88"/>
          <p:cNvPicPr preferRelativeResize="0"/>
          <p:nvPr/>
        </p:nvPicPr>
        <p:blipFill>
          <a:blip r:embed="rId4">
            <a:alphaModFix/>
          </a:blip>
          <a:stretch>
            <a:fillRect/>
          </a:stretch>
        </p:blipFill>
        <p:spPr>
          <a:xfrm>
            <a:off x="5203203" y="2147318"/>
            <a:ext cx="523700" cy="523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9"/>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Things to Remember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802" name="Google Shape;802;p8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03" name="Google Shape;803;p89"/>
          <p:cNvSpPr txBox="1"/>
          <p:nvPr/>
        </p:nvSpPr>
        <p:spPr>
          <a:xfrm>
            <a:off x="154050" y="698225"/>
            <a:ext cx="79842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VPC Peering is now possible between regions.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VPC Peering does not act like a Transit VPC</a:t>
            </a:r>
            <a:endParaRPr sz="1800">
              <a:solidFill>
                <a:srgbClr val="666666"/>
              </a:solidFill>
              <a:latin typeface="EB Garamond"/>
              <a:ea typeface="EB Garamond"/>
              <a:cs typeface="EB Garamond"/>
              <a:sym typeface="EB Garamond"/>
            </a:endParaRPr>
          </a:p>
        </p:txBody>
      </p:sp>
      <p:pic>
        <p:nvPicPr>
          <p:cNvPr descr="one-to-two-vpcs-flying-v.png" id="804" name="Google Shape;804;p89"/>
          <p:cNvPicPr preferRelativeResize="0"/>
          <p:nvPr/>
        </p:nvPicPr>
        <p:blipFill>
          <a:blip r:embed="rId3">
            <a:alphaModFix/>
          </a:blip>
          <a:stretch>
            <a:fillRect/>
          </a:stretch>
        </p:blipFill>
        <p:spPr>
          <a:xfrm>
            <a:off x="3086100" y="2579613"/>
            <a:ext cx="2971800" cy="1743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0"/>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Unsupported VPC Peering Configurations - 1</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810" name="Google Shape;810;p9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11" name="Google Shape;811;p90"/>
          <p:cNvSpPr txBox="1"/>
          <p:nvPr/>
        </p:nvSpPr>
        <p:spPr>
          <a:xfrm>
            <a:off x="295300" y="815925"/>
            <a:ext cx="7984200" cy="11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cannot create a VPC peering connection between VPCs with matching or overlapping IPv4 CIDR blocks.</a:t>
            </a:r>
            <a:endParaRPr sz="1800">
              <a:solidFill>
                <a:srgbClr val="666666"/>
              </a:solidFill>
              <a:latin typeface="EB Garamond"/>
              <a:ea typeface="EB Garamond"/>
              <a:cs typeface="EB Garamond"/>
              <a:sym typeface="EB Garamond"/>
            </a:endParaRPr>
          </a:p>
        </p:txBody>
      </p:sp>
      <p:pic>
        <p:nvPicPr>
          <p:cNvPr id="812" name="Google Shape;812;p90"/>
          <p:cNvPicPr preferRelativeResize="0"/>
          <p:nvPr/>
        </p:nvPicPr>
        <p:blipFill>
          <a:blip r:embed="rId3">
            <a:alphaModFix/>
          </a:blip>
          <a:stretch>
            <a:fillRect/>
          </a:stretch>
        </p:blipFill>
        <p:spPr>
          <a:xfrm>
            <a:off x="2787213" y="2961788"/>
            <a:ext cx="3000375" cy="819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1"/>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Unsupported VPC Peering Configurations - 2</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818" name="Google Shape;818;p9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19" name="Google Shape;819;p91"/>
          <p:cNvSpPr txBox="1"/>
          <p:nvPr/>
        </p:nvSpPr>
        <p:spPr>
          <a:xfrm>
            <a:off x="295300" y="815925"/>
            <a:ext cx="7984200" cy="11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a VPC peering connection between VPC A and VPC B (pcx-aaaabbbb), and between VPC A and VPC C (pcx-aaaacccc).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is no VPC peering connection between VPC B and VPC C. You cannot route packets directly from VPC B to VPC C through VPC A.</a:t>
            </a:r>
            <a:endParaRPr sz="1800">
              <a:solidFill>
                <a:srgbClr val="666666"/>
              </a:solidFill>
              <a:latin typeface="EB Garamond"/>
              <a:ea typeface="EB Garamond"/>
              <a:cs typeface="EB Garamond"/>
              <a:sym typeface="EB Garamond"/>
            </a:endParaRPr>
          </a:p>
        </p:txBody>
      </p:sp>
      <p:pic>
        <p:nvPicPr>
          <p:cNvPr id="820" name="Google Shape;820;p91"/>
          <p:cNvPicPr preferRelativeResize="0"/>
          <p:nvPr/>
        </p:nvPicPr>
        <p:blipFill>
          <a:blip r:embed="rId3">
            <a:alphaModFix/>
          </a:blip>
          <a:stretch>
            <a:fillRect/>
          </a:stretch>
        </p:blipFill>
        <p:spPr>
          <a:xfrm>
            <a:off x="3146913" y="2829875"/>
            <a:ext cx="3038475" cy="1790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2"/>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Network ACL</a:t>
            </a:r>
            <a:endParaRPr sz="4800">
              <a:solidFill>
                <a:srgbClr val="666666"/>
              </a:solidFill>
              <a:latin typeface="EB Garamond"/>
              <a:ea typeface="EB Garamond"/>
              <a:cs typeface="EB Garamond"/>
              <a:sym typeface="EB Garamond"/>
            </a:endParaRPr>
          </a:p>
        </p:txBody>
      </p:sp>
      <p:sp>
        <p:nvSpPr>
          <p:cNvPr id="826" name="Google Shape;826;p9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Multiple Layers for Defense </a:t>
            </a:r>
            <a:endParaRPr>
              <a:solidFill>
                <a:srgbClr val="FF7A00"/>
              </a:solidFill>
              <a:latin typeface="EB Garamond"/>
              <a:ea typeface="EB Garamond"/>
              <a:cs typeface="EB Garamond"/>
              <a:sym typeface="EB Garamond"/>
            </a:endParaRPr>
          </a:p>
        </p:txBody>
      </p:sp>
      <p:cxnSp>
        <p:nvCxnSpPr>
          <p:cNvPr id="827" name="Google Shape;827;p9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28" name="Google Shape;828;p9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3"/>
          <p:cNvSpPr txBox="1"/>
          <p:nvPr>
            <p:ph idx="1" type="subTitle"/>
          </p:nvPr>
        </p:nvSpPr>
        <p:spPr>
          <a:xfrm>
            <a:off x="64700" y="70475"/>
            <a:ext cx="8612400" cy="65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the Basics</a:t>
            </a:r>
            <a:endParaRPr>
              <a:solidFill>
                <a:srgbClr val="FF7A00"/>
              </a:solidFill>
              <a:latin typeface="EB Garamond"/>
              <a:ea typeface="EB Garamond"/>
              <a:cs typeface="EB Garamond"/>
              <a:sym typeface="EB Garamond"/>
            </a:endParaRPr>
          </a:p>
        </p:txBody>
      </p:sp>
      <p:sp>
        <p:nvSpPr>
          <p:cNvPr id="834" name="Google Shape;834;p93"/>
          <p:cNvSpPr txBox="1"/>
          <p:nvPr/>
        </p:nvSpPr>
        <p:spPr>
          <a:xfrm>
            <a:off x="401025" y="785575"/>
            <a:ext cx="8525400" cy="14865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chemeClr val="dk2"/>
                </a:solidFill>
                <a:latin typeface="EB Garamond"/>
                <a:ea typeface="EB Garamond"/>
                <a:cs typeface="EB Garamond"/>
                <a:sym typeface="EB Garamond"/>
              </a:rPr>
              <a:t>A network access control list (ACL) is an optional layer of security for your VPC that acts as a firewall for controlling traffic in and out of one or more subnets.</a:t>
            </a:r>
            <a:endParaRPr sz="1800">
              <a:solidFill>
                <a:schemeClr val="dk2"/>
              </a:solidFill>
              <a:latin typeface="EB Garamond"/>
              <a:ea typeface="EB Garamond"/>
              <a:cs typeface="EB Garamond"/>
              <a:sym typeface="EB Garamond"/>
            </a:endParaRPr>
          </a:p>
          <a:p>
            <a:pPr indent="0" lvl="0" marL="0" rtl="0" algn="l">
              <a:spcBef>
                <a:spcPts val="600"/>
              </a:spcBef>
              <a:spcAft>
                <a:spcPts val="0"/>
              </a:spcAft>
              <a:buNone/>
            </a:pPr>
            <a:r>
              <a:t/>
            </a:r>
            <a:endParaRPr sz="1800">
              <a:solidFill>
                <a:schemeClr val="dk2"/>
              </a:solidFill>
              <a:latin typeface="EB Garamond"/>
              <a:ea typeface="EB Garamond"/>
              <a:cs typeface="EB Garamond"/>
              <a:sym typeface="EB Garamond"/>
            </a:endParaRPr>
          </a:p>
          <a:p>
            <a:pPr indent="-342900" lvl="0" marL="457200" rtl="0" algn="l">
              <a:spcBef>
                <a:spcPts val="600"/>
              </a:spcBef>
              <a:spcAft>
                <a:spcPts val="0"/>
              </a:spcAft>
              <a:buClr>
                <a:schemeClr val="dk2"/>
              </a:buClr>
              <a:buSzPts val="1800"/>
              <a:buFont typeface="EB Garamond"/>
              <a:buChar char="●"/>
            </a:pPr>
            <a:r>
              <a:rPr lang="en" sz="1800">
                <a:solidFill>
                  <a:schemeClr val="dk2"/>
                </a:solidFill>
                <a:latin typeface="EB Garamond"/>
                <a:ea typeface="EB Garamond"/>
                <a:cs typeface="EB Garamond"/>
                <a:sym typeface="EB Garamond"/>
              </a:rPr>
              <a:t>Security Group works at an EC2 instance level.</a:t>
            </a:r>
            <a:endParaRPr sz="1800">
              <a:solidFill>
                <a:schemeClr val="dk2"/>
              </a:solidFill>
              <a:latin typeface="EB Garamond"/>
              <a:ea typeface="EB Garamond"/>
              <a:cs typeface="EB Garamond"/>
              <a:sym typeface="EB Garamond"/>
            </a:endParaRPr>
          </a:p>
          <a:p>
            <a:pPr indent="-342900" lvl="0" marL="457200" rtl="0" algn="l">
              <a:spcBef>
                <a:spcPts val="0"/>
              </a:spcBef>
              <a:spcAft>
                <a:spcPts val="0"/>
              </a:spcAft>
              <a:buClr>
                <a:schemeClr val="dk2"/>
              </a:buClr>
              <a:buSzPts val="1800"/>
              <a:buFont typeface="EB Garamond"/>
              <a:buChar char="●"/>
            </a:pPr>
            <a:r>
              <a:rPr lang="en" sz="1800">
                <a:solidFill>
                  <a:schemeClr val="dk2"/>
                </a:solidFill>
                <a:latin typeface="EB Garamond"/>
                <a:ea typeface="EB Garamond"/>
                <a:cs typeface="EB Garamond"/>
                <a:sym typeface="EB Garamond"/>
              </a:rPr>
              <a:t>Network ACL works at a Subnet Level.</a:t>
            </a:r>
            <a:endParaRPr sz="1800">
              <a:solidFill>
                <a:schemeClr val="dk2"/>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t/>
            </a:r>
            <a:endParaRPr/>
          </a:p>
        </p:txBody>
      </p:sp>
      <p:sp>
        <p:nvSpPr>
          <p:cNvPr id="835" name="Google Shape;835;p93"/>
          <p:cNvSpPr txBox="1"/>
          <p:nvPr/>
        </p:nvSpPr>
        <p:spPr>
          <a:xfrm>
            <a:off x="5207210" y="4197625"/>
            <a:ext cx="15957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74EA7"/>
                </a:solidFill>
              </a:rPr>
              <a:t>Network ACL</a:t>
            </a:r>
            <a:endParaRPr b="1">
              <a:solidFill>
                <a:srgbClr val="674EA7"/>
              </a:solidFill>
            </a:endParaRPr>
          </a:p>
        </p:txBody>
      </p:sp>
      <p:sp>
        <p:nvSpPr>
          <p:cNvPr id="836" name="Google Shape;836;p93"/>
          <p:cNvSpPr txBox="1"/>
          <p:nvPr/>
        </p:nvSpPr>
        <p:spPr>
          <a:xfrm>
            <a:off x="1159096" y="4197625"/>
            <a:ext cx="1650900" cy="3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674EA7"/>
                </a:solidFill>
              </a:rPr>
              <a:t>Security Group</a:t>
            </a:r>
            <a:endParaRPr b="1">
              <a:solidFill>
                <a:srgbClr val="674EA7"/>
              </a:solidFill>
            </a:endParaRPr>
          </a:p>
        </p:txBody>
      </p:sp>
      <p:sp>
        <p:nvSpPr>
          <p:cNvPr id="837" name="Google Shape;837;p93"/>
          <p:cNvSpPr/>
          <p:nvPr/>
        </p:nvSpPr>
        <p:spPr>
          <a:xfrm>
            <a:off x="758763" y="2880350"/>
            <a:ext cx="2459400" cy="1130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8" name="Google Shape;838;p93"/>
          <p:cNvPicPr preferRelativeResize="0"/>
          <p:nvPr/>
        </p:nvPicPr>
        <p:blipFill>
          <a:blip r:embed="rId3">
            <a:alphaModFix/>
          </a:blip>
          <a:stretch>
            <a:fillRect/>
          </a:stretch>
        </p:blipFill>
        <p:spPr>
          <a:xfrm>
            <a:off x="833600" y="3216414"/>
            <a:ext cx="620050" cy="616375"/>
          </a:xfrm>
          <a:prstGeom prst="rect">
            <a:avLst/>
          </a:prstGeom>
          <a:noFill/>
          <a:ln>
            <a:noFill/>
          </a:ln>
        </p:spPr>
      </p:pic>
      <p:pic>
        <p:nvPicPr>
          <p:cNvPr id="839" name="Google Shape;839;p93"/>
          <p:cNvPicPr preferRelativeResize="0"/>
          <p:nvPr/>
        </p:nvPicPr>
        <p:blipFill>
          <a:blip r:embed="rId3">
            <a:alphaModFix/>
          </a:blip>
          <a:stretch>
            <a:fillRect/>
          </a:stretch>
        </p:blipFill>
        <p:spPr>
          <a:xfrm>
            <a:off x="1613087" y="3216401"/>
            <a:ext cx="620050" cy="616375"/>
          </a:xfrm>
          <a:prstGeom prst="rect">
            <a:avLst/>
          </a:prstGeom>
          <a:noFill/>
          <a:ln>
            <a:noFill/>
          </a:ln>
        </p:spPr>
      </p:pic>
      <p:pic>
        <p:nvPicPr>
          <p:cNvPr id="840" name="Google Shape;840;p93"/>
          <p:cNvPicPr preferRelativeResize="0"/>
          <p:nvPr/>
        </p:nvPicPr>
        <p:blipFill>
          <a:blip r:embed="rId3">
            <a:alphaModFix/>
          </a:blip>
          <a:stretch>
            <a:fillRect/>
          </a:stretch>
        </p:blipFill>
        <p:spPr>
          <a:xfrm>
            <a:off x="2392587" y="3216401"/>
            <a:ext cx="620050" cy="616375"/>
          </a:xfrm>
          <a:prstGeom prst="rect">
            <a:avLst/>
          </a:prstGeom>
          <a:noFill/>
          <a:ln>
            <a:noFill/>
          </a:ln>
        </p:spPr>
      </p:pic>
      <p:sp>
        <p:nvSpPr>
          <p:cNvPr id="841" name="Google Shape;841;p93"/>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42" name="Google Shape;842;p93"/>
          <p:cNvSpPr/>
          <p:nvPr/>
        </p:nvSpPr>
        <p:spPr>
          <a:xfrm>
            <a:off x="4246998" y="2880350"/>
            <a:ext cx="3178200" cy="1224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93"/>
          <p:cNvSpPr txBox="1"/>
          <p:nvPr/>
        </p:nvSpPr>
        <p:spPr>
          <a:xfrm>
            <a:off x="4755950" y="3324500"/>
            <a:ext cx="21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Public/Private Subnets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AWS Global Infrastructure</a:t>
            </a:r>
            <a:endParaRPr>
              <a:solidFill>
                <a:srgbClr val="666666"/>
              </a:solidFill>
              <a:latin typeface="EB Garamond"/>
              <a:ea typeface="EB Garamond"/>
              <a:cs typeface="EB Garamond"/>
              <a:sym typeface="EB Garamond"/>
            </a:endParaRPr>
          </a:p>
        </p:txBody>
      </p:sp>
      <p:sp>
        <p:nvSpPr>
          <p:cNvPr id="149" name="Google Shape;149;p3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Public Cloud Solutions</a:t>
            </a:r>
            <a:endParaRPr>
              <a:solidFill>
                <a:srgbClr val="FF7A00"/>
              </a:solidFill>
              <a:latin typeface="EB Garamond"/>
              <a:ea typeface="EB Garamond"/>
              <a:cs typeface="EB Garamond"/>
              <a:sym typeface="EB Garamond"/>
            </a:endParaRPr>
          </a:p>
        </p:txBody>
      </p:sp>
      <p:cxnSp>
        <p:nvCxnSpPr>
          <p:cNvPr id="150" name="Google Shape;150;p3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51" name="Google Shape;151;p3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94"/>
          <p:cNvSpPr txBox="1"/>
          <p:nvPr>
            <p:ph idx="1" type="subTitle"/>
          </p:nvPr>
        </p:nvSpPr>
        <p:spPr>
          <a:xfrm>
            <a:off x="64700" y="70475"/>
            <a:ext cx="8612400" cy="7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with Use-Case</a:t>
            </a:r>
            <a:endParaRPr>
              <a:solidFill>
                <a:srgbClr val="FF7A00"/>
              </a:solidFill>
              <a:latin typeface="EB Garamond"/>
              <a:ea typeface="EB Garamond"/>
              <a:cs typeface="EB Garamond"/>
              <a:sym typeface="EB Garamond"/>
            </a:endParaRPr>
          </a:p>
        </p:txBody>
      </p:sp>
      <p:sp>
        <p:nvSpPr>
          <p:cNvPr id="849" name="Google Shape;849;p94"/>
          <p:cNvSpPr txBox="1"/>
          <p:nvPr/>
        </p:nvSpPr>
        <p:spPr>
          <a:xfrm>
            <a:off x="309300" y="689050"/>
            <a:ext cx="8525400" cy="191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Company XYZ is getting </a:t>
            </a:r>
            <a:r>
              <a:rPr lang="en" sz="1800">
                <a:solidFill>
                  <a:srgbClr val="FF0000"/>
                </a:solidFill>
                <a:latin typeface="EB Garamond"/>
                <a:ea typeface="EB Garamond"/>
                <a:cs typeface="EB Garamond"/>
                <a:sym typeface="EB Garamond"/>
              </a:rPr>
              <a:t>lot of attacks</a:t>
            </a:r>
            <a:r>
              <a:rPr lang="en" sz="1800">
                <a:solidFill>
                  <a:srgbClr val="666666"/>
                </a:solidFill>
                <a:latin typeface="EB Garamond"/>
                <a:ea typeface="EB Garamond"/>
                <a:cs typeface="EB Garamond"/>
                <a:sym typeface="EB Garamond"/>
              </a:rPr>
              <a:t> from a random IP </a:t>
            </a:r>
            <a:r>
              <a:rPr lang="en" sz="1800">
                <a:solidFill>
                  <a:srgbClr val="FF0000"/>
                </a:solidFill>
                <a:latin typeface="EB Garamond"/>
                <a:ea typeface="EB Garamond"/>
                <a:cs typeface="EB Garamond"/>
                <a:sym typeface="EB Garamond"/>
              </a:rPr>
              <a:t>128.190.12.32. </a:t>
            </a:r>
            <a:r>
              <a:rPr lang="en" sz="1800">
                <a:solidFill>
                  <a:srgbClr val="666666"/>
                </a:solidFill>
                <a:latin typeface="EB Garamond"/>
                <a:ea typeface="EB Garamond"/>
                <a:cs typeface="EB Garamond"/>
                <a:sym typeface="EB Garamond"/>
              </a:rPr>
              <a:t>The company has more than 500 servers and Security team decided to block that IP in firewall  for all the servers.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38761D"/>
                </a:solidFill>
                <a:latin typeface="EB Garamond"/>
                <a:ea typeface="EB Garamond"/>
                <a:cs typeface="EB Garamond"/>
                <a:sym typeface="EB Garamond"/>
              </a:rPr>
              <a:t>How to go ahead and achieve that goal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a:p>
        </p:txBody>
      </p:sp>
      <p:pic>
        <p:nvPicPr>
          <p:cNvPr id="850" name="Google Shape;850;p94"/>
          <p:cNvPicPr preferRelativeResize="0"/>
          <p:nvPr/>
        </p:nvPicPr>
        <p:blipFill>
          <a:blip r:embed="rId3">
            <a:alphaModFix/>
          </a:blip>
          <a:stretch>
            <a:fillRect/>
          </a:stretch>
        </p:blipFill>
        <p:spPr>
          <a:xfrm>
            <a:off x="4264462" y="3798600"/>
            <a:ext cx="1647510" cy="1073725"/>
          </a:xfrm>
          <a:prstGeom prst="rect">
            <a:avLst/>
          </a:prstGeom>
          <a:noFill/>
          <a:ln>
            <a:noFill/>
          </a:ln>
        </p:spPr>
      </p:pic>
      <p:pic>
        <p:nvPicPr>
          <p:cNvPr id="851" name="Google Shape;851;p94"/>
          <p:cNvPicPr preferRelativeResize="0"/>
          <p:nvPr/>
        </p:nvPicPr>
        <p:blipFill>
          <a:blip r:embed="rId4">
            <a:alphaModFix/>
          </a:blip>
          <a:stretch>
            <a:fillRect/>
          </a:stretch>
        </p:blipFill>
        <p:spPr>
          <a:xfrm>
            <a:off x="4264450" y="2377125"/>
            <a:ext cx="1647525" cy="1073725"/>
          </a:xfrm>
          <a:prstGeom prst="rect">
            <a:avLst/>
          </a:prstGeom>
          <a:noFill/>
          <a:ln>
            <a:noFill/>
          </a:ln>
        </p:spPr>
      </p:pic>
      <p:sp>
        <p:nvSpPr>
          <p:cNvPr id="852" name="Google Shape;852;p94"/>
          <p:cNvSpPr/>
          <p:nvPr/>
        </p:nvSpPr>
        <p:spPr>
          <a:xfrm>
            <a:off x="1075500" y="3366675"/>
            <a:ext cx="1412100" cy="6921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Network ACL</a:t>
            </a:r>
            <a:endParaRPr/>
          </a:p>
        </p:txBody>
      </p:sp>
      <p:cxnSp>
        <p:nvCxnSpPr>
          <p:cNvPr id="853" name="Google Shape;853;p94"/>
          <p:cNvCxnSpPr>
            <a:stCxn id="852" idx="3"/>
            <a:endCxn id="851" idx="1"/>
          </p:cNvCxnSpPr>
          <p:nvPr/>
        </p:nvCxnSpPr>
        <p:spPr>
          <a:xfrm flipH="1" rot="10800000">
            <a:off x="2487600" y="2914125"/>
            <a:ext cx="1776900" cy="798600"/>
          </a:xfrm>
          <a:prstGeom prst="straightConnector1">
            <a:avLst/>
          </a:prstGeom>
          <a:noFill/>
          <a:ln cap="flat" cmpd="sng" w="9525">
            <a:solidFill>
              <a:schemeClr val="dk2"/>
            </a:solidFill>
            <a:prstDash val="solid"/>
            <a:round/>
            <a:headEnd len="med" w="med" type="none"/>
            <a:tailEnd len="med" w="med" type="stealth"/>
          </a:ln>
        </p:spPr>
      </p:cxnSp>
      <p:cxnSp>
        <p:nvCxnSpPr>
          <p:cNvPr id="854" name="Google Shape;854;p94"/>
          <p:cNvCxnSpPr>
            <a:stCxn id="852" idx="3"/>
            <a:endCxn id="850" idx="1"/>
          </p:cNvCxnSpPr>
          <p:nvPr/>
        </p:nvCxnSpPr>
        <p:spPr>
          <a:xfrm>
            <a:off x="2487600" y="3712725"/>
            <a:ext cx="1776900" cy="622800"/>
          </a:xfrm>
          <a:prstGeom prst="straightConnector1">
            <a:avLst/>
          </a:prstGeom>
          <a:noFill/>
          <a:ln cap="flat" cmpd="sng" w="9525">
            <a:solidFill>
              <a:schemeClr val="dk2"/>
            </a:solidFill>
            <a:prstDash val="solid"/>
            <a:round/>
            <a:headEnd len="med" w="med" type="none"/>
            <a:tailEnd len="med" w="med" type="stealth"/>
          </a:ln>
        </p:spPr>
      </p:cxnSp>
      <p:sp>
        <p:nvSpPr>
          <p:cNvPr id="855" name="Google Shape;855;p94"/>
          <p:cNvSpPr txBox="1"/>
          <p:nvPr/>
        </p:nvSpPr>
        <p:spPr>
          <a:xfrm>
            <a:off x="6134800" y="2713888"/>
            <a:ext cx="12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250 EC2</a:t>
            </a:r>
            <a:endParaRPr/>
          </a:p>
        </p:txBody>
      </p:sp>
      <p:sp>
        <p:nvSpPr>
          <p:cNvPr id="856" name="Google Shape;856;p94"/>
          <p:cNvSpPr txBox="1"/>
          <p:nvPr/>
        </p:nvSpPr>
        <p:spPr>
          <a:xfrm>
            <a:off x="6088075" y="3935325"/>
            <a:ext cx="12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250 EC2</a:t>
            </a:r>
            <a:endParaRPr/>
          </a:p>
        </p:txBody>
      </p:sp>
      <p:sp>
        <p:nvSpPr>
          <p:cNvPr id="857" name="Google Shape;857;p94"/>
          <p:cNvSpPr txBox="1"/>
          <p:nvPr/>
        </p:nvSpPr>
        <p:spPr>
          <a:xfrm>
            <a:off x="957750" y="4578625"/>
            <a:ext cx="164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DENY 128.190.12.32</a:t>
            </a:r>
            <a:endParaRPr sz="1100"/>
          </a:p>
        </p:txBody>
      </p:sp>
      <p:cxnSp>
        <p:nvCxnSpPr>
          <p:cNvPr id="858" name="Google Shape;858;p94"/>
          <p:cNvCxnSpPr/>
          <p:nvPr/>
        </p:nvCxnSpPr>
        <p:spPr>
          <a:xfrm flipH="1">
            <a:off x="1692750" y="4157763"/>
            <a:ext cx="9300" cy="4863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5"/>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64" name="Google Shape;864;p95"/>
          <p:cNvSpPr txBox="1"/>
          <p:nvPr/>
        </p:nvSpPr>
        <p:spPr>
          <a:xfrm>
            <a:off x="314300" y="936900"/>
            <a:ext cx="8214600" cy="3305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Each subnet in your VPC must be associated with a network ACL. If you don't explicitly associate a subnet with a network ACL, the subnet is automatically associated with the default network ACL.</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Default NACL allows all inbound and outbound IPv4 traffic and, if applicable, IPv6 traffic.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You can associate a network ACL with multiple subnets. However, a subnet can be associated with only one network ACL at a time.</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865" name="Google Shape;865;p95"/>
          <p:cNvSpPr txBox="1"/>
          <p:nvPr/>
        </p:nvSpPr>
        <p:spPr>
          <a:xfrm>
            <a:off x="810250" y="5870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Important Pointers</a:t>
            </a:r>
            <a:endParaRPr sz="2800">
              <a:solidFill>
                <a:srgbClr val="FF7A00"/>
              </a:solidFill>
              <a:latin typeface="EB Garamond"/>
              <a:ea typeface="EB Garamond"/>
              <a:cs typeface="EB Garamond"/>
              <a:sym typeface="EB Garamond"/>
            </a:endParaRPr>
          </a:p>
        </p:txBody>
      </p:sp>
      <p:sp>
        <p:nvSpPr>
          <p:cNvPr id="866" name="Google Shape;866;p95"/>
          <p:cNvSpPr txBox="1"/>
          <p:nvPr/>
        </p:nvSpPr>
        <p:spPr>
          <a:xfrm>
            <a:off x="5920150" y="2313375"/>
            <a:ext cx="3232200" cy="20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96"/>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latin typeface="EB Garamond"/>
                <a:ea typeface="EB Garamond"/>
                <a:cs typeface="EB Garamond"/>
                <a:sym typeface="EB Garamond"/>
              </a:rPr>
              <a:t>      Elastic Load Balancer </a:t>
            </a:r>
            <a:endParaRPr>
              <a:solidFill>
                <a:srgbClr val="666666"/>
              </a:solidFill>
              <a:latin typeface="EB Garamond"/>
              <a:ea typeface="EB Garamond"/>
              <a:cs typeface="EB Garamond"/>
              <a:sym typeface="EB Garamond"/>
            </a:endParaRPr>
          </a:p>
        </p:txBody>
      </p:sp>
      <p:sp>
        <p:nvSpPr>
          <p:cNvPr id="872" name="Google Shape;872;p9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Managed Services are the best</a:t>
            </a:r>
            <a:endParaRPr>
              <a:solidFill>
                <a:srgbClr val="FF7A00"/>
              </a:solidFill>
              <a:latin typeface="EB Garamond"/>
              <a:ea typeface="EB Garamond"/>
              <a:cs typeface="EB Garamond"/>
              <a:sym typeface="EB Garamond"/>
            </a:endParaRPr>
          </a:p>
        </p:txBody>
      </p:sp>
      <p:cxnSp>
        <p:nvCxnSpPr>
          <p:cNvPr id="873" name="Google Shape;873;p9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74" name="Google Shape;874;p9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9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80" name="Google Shape;880;p97"/>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Improvement Area</a:t>
            </a:r>
            <a:endParaRPr>
              <a:solidFill>
                <a:srgbClr val="FF7A00"/>
              </a:solidFill>
              <a:latin typeface="EB Garamond"/>
              <a:ea typeface="EB Garamond"/>
              <a:cs typeface="EB Garamond"/>
              <a:sym typeface="EB Garamond"/>
            </a:endParaRPr>
          </a:p>
        </p:txBody>
      </p:sp>
      <p:sp>
        <p:nvSpPr>
          <p:cNvPr id="881" name="Google Shape;881;p97"/>
          <p:cNvSpPr txBox="1"/>
          <p:nvPr/>
        </p:nvSpPr>
        <p:spPr>
          <a:xfrm>
            <a:off x="332925" y="1020230"/>
            <a:ext cx="8229600" cy="160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EB Garamond"/>
              <a:buChar char="●"/>
            </a:pPr>
            <a:r>
              <a:rPr lang="en" sz="1800">
                <a:solidFill>
                  <a:srgbClr val="666666"/>
                </a:solidFill>
                <a:latin typeface="EB Garamond"/>
                <a:ea typeface="EB Garamond"/>
                <a:cs typeface="EB Garamond"/>
                <a:sym typeface="EB Garamond"/>
              </a:rPr>
              <a:t>Single point of failure should be avoided</a:t>
            </a:r>
            <a:endParaRPr/>
          </a:p>
        </p:txBody>
      </p:sp>
      <p:pic>
        <p:nvPicPr>
          <p:cNvPr descr="Screen Shot 2017-09-06 at 8.39.03 AM.png" id="882" name="Google Shape;882;p97"/>
          <p:cNvPicPr preferRelativeResize="0"/>
          <p:nvPr/>
        </p:nvPicPr>
        <p:blipFill>
          <a:blip r:embed="rId3">
            <a:alphaModFix/>
          </a:blip>
          <a:stretch>
            <a:fillRect/>
          </a:stretch>
        </p:blipFill>
        <p:spPr>
          <a:xfrm>
            <a:off x="1636400" y="3330200"/>
            <a:ext cx="1383300" cy="985950"/>
          </a:xfrm>
          <a:prstGeom prst="rect">
            <a:avLst/>
          </a:prstGeom>
          <a:noFill/>
          <a:ln>
            <a:noFill/>
          </a:ln>
        </p:spPr>
      </p:pic>
      <p:pic>
        <p:nvPicPr>
          <p:cNvPr descr="Screen Shot 2017-09-06 at 8.39.03 AM.png" id="883" name="Google Shape;883;p97"/>
          <p:cNvPicPr preferRelativeResize="0"/>
          <p:nvPr/>
        </p:nvPicPr>
        <p:blipFill>
          <a:blip r:embed="rId3">
            <a:alphaModFix/>
          </a:blip>
          <a:stretch>
            <a:fillRect/>
          </a:stretch>
        </p:blipFill>
        <p:spPr>
          <a:xfrm>
            <a:off x="4569350" y="3330200"/>
            <a:ext cx="1383300" cy="985950"/>
          </a:xfrm>
          <a:prstGeom prst="rect">
            <a:avLst/>
          </a:prstGeom>
          <a:noFill/>
          <a:ln>
            <a:noFill/>
          </a:ln>
        </p:spPr>
      </p:pic>
      <p:sp>
        <p:nvSpPr>
          <p:cNvPr id="884" name="Google Shape;884;p97"/>
          <p:cNvSpPr/>
          <p:nvPr/>
        </p:nvSpPr>
        <p:spPr>
          <a:xfrm>
            <a:off x="3684400" y="2364575"/>
            <a:ext cx="275100" cy="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5" name="Google Shape;885;p97"/>
          <p:cNvCxnSpPr>
            <a:stCxn id="884" idx="2"/>
            <a:endCxn id="882" idx="0"/>
          </p:cNvCxnSpPr>
          <p:nvPr/>
        </p:nvCxnSpPr>
        <p:spPr>
          <a:xfrm flipH="1">
            <a:off x="2328100" y="2497025"/>
            <a:ext cx="1356300" cy="833100"/>
          </a:xfrm>
          <a:prstGeom prst="straightConnector1">
            <a:avLst/>
          </a:prstGeom>
          <a:noFill/>
          <a:ln cap="flat" cmpd="sng" w="19050">
            <a:solidFill>
              <a:schemeClr val="dk2"/>
            </a:solidFill>
            <a:prstDash val="dot"/>
            <a:round/>
            <a:headEnd len="med" w="med" type="none"/>
            <a:tailEnd len="med" w="med" type="triangle"/>
          </a:ln>
        </p:spPr>
      </p:cxnSp>
      <p:cxnSp>
        <p:nvCxnSpPr>
          <p:cNvPr id="886" name="Google Shape;886;p97"/>
          <p:cNvCxnSpPr>
            <a:stCxn id="884" idx="6"/>
            <a:endCxn id="883" idx="0"/>
          </p:cNvCxnSpPr>
          <p:nvPr/>
        </p:nvCxnSpPr>
        <p:spPr>
          <a:xfrm>
            <a:off x="3959500" y="2497025"/>
            <a:ext cx="1301400" cy="833100"/>
          </a:xfrm>
          <a:prstGeom prst="straightConnector1">
            <a:avLst/>
          </a:prstGeom>
          <a:noFill/>
          <a:ln cap="flat" cmpd="sng" w="19050">
            <a:solidFill>
              <a:schemeClr val="dk2"/>
            </a:solidFill>
            <a:prstDash val="dot"/>
            <a:round/>
            <a:headEnd len="med" w="med" type="none"/>
            <a:tailEnd len="med" w="med" type="triangle"/>
          </a:ln>
        </p:spPr>
      </p:cxnSp>
      <p:sp>
        <p:nvSpPr>
          <p:cNvPr id="887" name="Google Shape;887;p97"/>
          <p:cNvSpPr txBox="1"/>
          <p:nvPr/>
        </p:nvSpPr>
        <p:spPr>
          <a:xfrm>
            <a:off x="2005500" y="2652925"/>
            <a:ext cx="1167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50%</a:t>
            </a:r>
            <a:endParaRPr/>
          </a:p>
        </p:txBody>
      </p:sp>
      <p:sp>
        <p:nvSpPr>
          <p:cNvPr id="888" name="Google Shape;888;p97"/>
          <p:cNvSpPr txBox="1"/>
          <p:nvPr/>
        </p:nvSpPr>
        <p:spPr>
          <a:xfrm>
            <a:off x="5338000" y="2652925"/>
            <a:ext cx="1167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50%</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9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94" name="Google Shape;894;p98"/>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Revised Configuration</a:t>
            </a:r>
            <a:endParaRPr>
              <a:solidFill>
                <a:srgbClr val="FF7A00"/>
              </a:solidFill>
              <a:latin typeface="EB Garamond"/>
              <a:ea typeface="EB Garamond"/>
              <a:cs typeface="EB Garamond"/>
              <a:sym typeface="EB Garamond"/>
            </a:endParaRPr>
          </a:p>
        </p:txBody>
      </p:sp>
      <p:sp>
        <p:nvSpPr>
          <p:cNvPr id="895" name="Google Shape;895;p98"/>
          <p:cNvSpPr txBox="1"/>
          <p:nvPr/>
        </p:nvSpPr>
        <p:spPr>
          <a:xfrm>
            <a:off x="332925" y="1020230"/>
            <a:ext cx="8229600" cy="160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EB Garamond"/>
              <a:buChar char="●"/>
            </a:pPr>
            <a:r>
              <a:rPr lang="en" sz="1800">
                <a:solidFill>
                  <a:srgbClr val="666666"/>
                </a:solidFill>
                <a:latin typeface="EB Garamond"/>
                <a:ea typeface="EB Garamond"/>
                <a:cs typeface="EB Garamond"/>
                <a:sym typeface="EB Garamond"/>
              </a:rPr>
              <a:t>Single point of failure should be avoided</a:t>
            </a:r>
            <a:endParaRPr/>
          </a:p>
        </p:txBody>
      </p:sp>
      <p:pic>
        <p:nvPicPr>
          <p:cNvPr descr="Screen Shot 2017-09-06 at 8.39.03 AM.png" id="896" name="Google Shape;896;p98"/>
          <p:cNvPicPr preferRelativeResize="0"/>
          <p:nvPr/>
        </p:nvPicPr>
        <p:blipFill>
          <a:blip r:embed="rId3">
            <a:alphaModFix/>
          </a:blip>
          <a:stretch>
            <a:fillRect/>
          </a:stretch>
        </p:blipFill>
        <p:spPr>
          <a:xfrm>
            <a:off x="1636400" y="3330200"/>
            <a:ext cx="1383300" cy="985950"/>
          </a:xfrm>
          <a:prstGeom prst="rect">
            <a:avLst/>
          </a:prstGeom>
          <a:noFill/>
          <a:ln>
            <a:noFill/>
          </a:ln>
        </p:spPr>
      </p:pic>
      <p:pic>
        <p:nvPicPr>
          <p:cNvPr descr="Screen Shot 2017-09-06 at 8.39.03 AM.png" id="897" name="Google Shape;897;p98"/>
          <p:cNvPicPr preferRelativeResize="0"/>
          <p:nvPr/>
        </p:nvPicPr>
        <p:blipFill>
          <a:blip r:embed="rId3">
            <a:alphaModFix/>
          </a:blip>
          <a:stretch>
            <a:fillRect/>
          </a:stretch>
        </p:blipFill>
        <p:spPr>
          <a:xfrm>
            <a:off x="4557550" y="3330200"/>
            <a:ext cx="1383300" cy="985950"/>
          </a:xfrm>
          <a:prstGeom prst="rect">
            <a:avLst/>
          </a:prstGeom>
          <a:noFill/>
          <a:ln>
            <a:noFill/>
          </a:ln>
        </p:spPr>
      </p:pic>
      <p:sp>
        <p:nvSpPr>
          <p:cNvPr id="898" name="Google Shape;898;p98"/>
          <p:cNvSpPr/>
          <p:nvPr/>
        </p:nvSpPr>
        <p:spPr>
          <a:xfrm>
            <a:off x="3251575" y="2179063"/>
            <a:ext cx="275100" cy="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9" name="Google Shape;899;p98"/>
          <p:cNvCxnSpPr>
            <a:stCxn id="898" idx="2"/>
            <a:endCxn id="896" idx="0"/>
          </p:cNvCxnSpPr>
          <p:nvPr/>
        </p:nvCxnSpPr>
        <p:spPr>
          <a:xfrm flipH="1">
            <a:off x="2328175" y="2311513"/>
            <a:ext cx="923400" cy="1018800"/>
          </a:xfrm>
          <a:prstGeom prst="straightConnector1">
            <a:avLst/>
          </a:prstGeom>
          <a:noFill/>
          <a:ln cap="flat" cmpd="sng" w="19050">
            <a:solidFill>
              <a:schemeClr val="dk2"/>
            </a:solidFill>
            <a:prstDash val="dot"/>
            <a:round/>
            <a:headEnd len="med" w="med" type="none"/>
            <a:tailEnd len="med" w="med" type="triangle"/>
          </a:ln>
        </p:spPr>
      </p:cxnSp>
      <p:cxnSp>
        <p:nvCxnSpPr>
          <p:cNvPr id="900" name="Google Shape;900;p98"/>
          <p:cNvCxnSpPr>
            <a:stCxn id="898" idx="6"/>
            <a:endCxn id="897" idx="0"/>
          </p:cNvCxnSpPr>
          <p:nvPr/>
        </p:nvCxnSpPr>
        <p:spPr>
          <a:xfrm>
            <a:off x="3526675" y="2311513"/>
            <a:ext cx="1722600" cy="1018800"/>
          </a:xfrm>
          <a:prstGeom prst="straightConnector1">
            <a:avLst/>
          </a:prstGeom>
          <a:noFill/>
          <a:ln cap="flat" cmpd="sng" w="19050">
            <a:solidFill>
              <a:schemeClr val="dk2"/>
            </a:solidFill>
            <a:prstDash val="dot"/>
            <a:round/>
            <a:headEnd len="med" w="med" type="none"/>
            <a:tailEnd len="med" w="med" type="triangle"/>
          </a:ln>
        </p:spPr>
      </p:cxnSp>
      <p:sp>
        <p:nvSpPr>
          <p:cNvPr id="901" name="Google Shape;901;p98"/>
          <p:cNvSpPr txBox="1"/>
          <p:nvPr/>
        </p:nvSpPr>
        <p:spPr>
          <a:xfrm>
            <a:off x="2005500" y="2652925"/>
            <a:ext cx="1167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50%</a:t>
            </a:r>
            <a:endParaRPr/>
          </a:p>
        </p:txBody>
      </p:sp>
      <p:sp>
        <p:nvSpPr>
          <p:cNvPr id="902" name="Google Shape;902;p98"/>
          <p:cNvSpPr txBox="1"/>
          <p:nvPr/>
        </p:nvSpPr>
        <p:spPr>
          <a:xfrm>
            <a:off x="5338000" y="2652925"/>
            <a:ext cx="1167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50%</a:t>
            </a:r>
            <a:endParaRPr/>
          </a:p>
        </p:txBody>
      </p:sp>
      <p:sp>
        <p:nvSpPr>
          <p:cNvPr id="903" name="Google Shape;903;p98"/>
          <p:cNvSpPr/>
          <p:nvPr/>
        </p:nvSpPr>
        <p:spPr>
          <a:xfrm>
            <a:off x="4127550" y="2179063"/>
            <a:ext cx="275100" cy="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4" name="Google Shape;904;p98"/>
          <p:cNvCxnSpPr>
            <a:stCxn id="903" idx="4"/>
            <a:endCxn id="896" idx="0"/>
          </p:cNvCxnSpPr>
          <p:nvPr/>
        </p:nvCxnSpPr>
        <p:spPr>
          <a:xfrm flipH="1">
            <a:off x="2328000" y="2443963"/>
            <a:ext cx="1937100" cy="886200"/>
          </a:xfrm>
          <a:prstGeom prst="straightConnector1">
            <a:avLst/>
          </a:prstGeom>
          <a:noFill/>
          <a:ln cap="flat" cmpd="sng" w="19050">
            <a:solidFill>
              <a:schemeClr val="dk2"/>
            </a:solidFill>
            <a:prstDash val="dot"/>
            <a:round/>
            <a:headEnd len="med" w="med" type="none"/>
            <a:tailEnd len="med" w="med" type="triangle"/>
          </a:ln>
        </p:spPr>
      </p:cxnSp>
      <p:cxnSp>
        <p:nvCxnSpPr>
          <p:cNvPr id="905" name="Google Shape;905;p98"/>
          <p:cNvCxnSpPr>
            <a:stCxn id="903" idx="4"/>
            <a:endCxn id="897" idx="0"/>
          </p:cNvCxnSpPr>
          <p:nvPr/>
        </p:nvCxnSpPr>
        <p:spPr>
          <a:xfrm>
            <a:off x="4265100" y="2443963"/>
            <a:ext cx="984000" cy="886200"/>
          </a:xfrm>
          <a:prstGeom prst="straightConnector1">
            <a:avLst/>
          </a:prstGeom>
          <a:noFill/>
          <a:ln cap="flat" cmpd="sng" w="19050">
            <a:solidFill>
              <a:schemeClr val="dk2"/>
            </a:solidFill>
            <a:prstDash val="dot"/>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11" name="Google Shape;911;p99"/>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Better Configuration</a:t>
            </a:r>
            <a:endParaRPr>
              <a:solidFill>
                <a:srgbClr val="FF7A00"/>
              </a:solidFill>
              <a:latin typeface="EB Garamond"/>
              <a:ea typeface="EB Garamond"/>
              <a:cs typeface="EB Garamond"/>
              <a:sym typeface="EB Garamond"/>
            </a:endParaRPr>
          </a:p>
        </p:txBody>
      </p:sp>
      <p:pic>
        <p:nvPicPr>
          <p:cNvPr descr="Screen Shot 2017-09-06 at 8.39.03 AM.png" id="912" name="Google Shape;912;p99"/>
          <p:cNvPicPr preferRelativeResize="0"/>
          <p:nvPr/>
        </p:nvPicPr>
        <p:blipFill>
          <a:blip r:embed="rId3">
            <a:alphaModFix/>
          </a:blip>
          <a:stretch>
            <a:fillRect/>
          </a:stretch>
        </p:blipFill>
        <p:spPr>
          <a:xfrm>
            <a:off x="1636400" y="3330200"/>
            <a:ext cx="1383300" cy="985950"/>
          </a:xfrm>
          <a:prstGeom prst="rect">
            <a:avLst/>
          </a:prstGeom>
          <a:noFill/>
          <a:ln>
            <a:noFill/>
          </a:ln>
        </p:spPr>
      </p:pic>
      <p:pic>
        <p:nvPicPr>
          <p:cNvPr descr="Screen Shot 2017-09-06 at 8.39.03 AM.png" id="913" name="Google Shape;913;p99"/>
          <p:cNvPicPr preferRelativeResize="0"/>
          <p:nvPr/>
        </p:nvPicPr>
        <p:blipFill>
          <a:blip r:embed="rId3">
            <a:alphaModFix/>
          </a:blip>
          <a:stretch>
            <a:fillRect/>
          </a:stretch>
        </p:blipFill>
        <p:spPr>
          <a:xfrm>
            <a:off x="4557550" y="3330200"/>
            <a:ext cx="1383300" cy="985950"/>
          </a:xfrm>
          <a:prstGeom prst="rect">
            <a:avLst/>
          </a:prstGeom>
          <a:noFill/>
          <a:ln>
            <a:noFill/>
          </a:ln>
        </p:spPr>
      </p:pic>
      <p:sp>
        <p:nvSpPr>
          <p:cNvPr id="914" name="Google Shape;914;p99"/>
          <p:cNvSpPr txBox="1"/>
          <p:nvPr/>
        </p:nvSpPr>
        <p:spPr>
          <a:xfrm>
            <a:off x="5338000" y="2652925"/>
            <a:ext cx="1167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50%</a:t>
            </a:r>
            <a:endParaRPr/>
          </a:p>
        </p:txBody>
      </p:sp>
      <p:pic>
        <p:nvPicPr>
          <p:cNvPr descr="elb-icon.png" id="915" name="Google Shape;915;p99"/>
          <p:cNvPicPr preferRelativeResize="0"/>
          <p:nvPr/>
        </p:nvPicPr>
        <p:blipFill>
          <a:blip r:embed="rId4">
            <a:alphaModFix/>
          </a:blip>
          <a:stretch>
            <a:fillRect/>
          </a:stretch>
        </p:blipFill>
        <p:spPr>
          <a:xfrm>
            <a:off x="3566898" y="1709615"/>
            <a:ext cx="623182" cy="623182"/>
          </a:xfrm>
          <a:prstGeom prst="rect">
            <a:avLst/>
          </a:prstGeom>
          <a:noFill/>
          <a:ln>
            <a:noFill/>
          </a:ln>
        </p:spPr>
      </p:pic>
      <p:cxnSp>
        <p:nvCxnSpPr>
          <p:cNvPr id="916" name="Google Shape;916;p99"/>
          <p:cNvCxnSpPr>
            <a:stCxn id="915" idx="2"/>
          </p:cNvCxnSpPr>
          <p:nvPr/>
        </p:nvCxnSpPr>
        <p:spPr>
          <a:xfrm flipH="1">
            <a:off x="2417489" y="2332797"/>
            <a:ext cx="1461000" cy="997500"/>
          </a:xfrm>
          <a:prstGeom prst="straightConnector1">
            <a:avLst/>
          </a:prstGeom>
          <a:noFill/>
          <a:ln cap="flat" cmpd="sng" w="19050">
            <a:solidFill>
              <a:schemeClr val="dk2"/>
            </a:solidFill>
            <a:prstDash val="dot"/>
            <a:round/>
            <a:headEnd len="med" w="med" type="none"/>
            <a:tailEnd len="med" w="med" type="triangle"/>
          </a:ln>
        </p:spPr>
      </p:cxnSp>
      <p:cxnSp>
        <p:nvCxnSpPr>
          <p:cNvPr id="917" name="Google Shape;917;p99"/>
          <p:cNvCxnSpPr>
            <a:stCxn id="915" idx="2"/>
          </p:cNvCxnSpPr>
          <p:nvPr/>
        </p:nvCxnSpPr>
        <p:spPr>
          <a:xfrm>
            <a:off x="3878489" y="2332797"/>
            <a:ext cx="1472100" cy="941700"/>
          </a:xfrm>
          <a:prstGeom prst="straightConnector1">
            <a:avLst/>
          </a:prstGeom>
          <a:noFill/>
          <a:ln cap="flat" cmpd="sng" w="19050">
            <a:solidFill>
              <a:schemeClr val="dk2"/>
            </a:solidFill>
            <a:prstDash val="dot"/>
            <a:round/>
            <a:headEnd len="med" w="med" type="none"/>
            <a:tailEnd len="med" w="med" type="triangle"/>
          </a:ln>
        </p:spPr>
      </p:cxnSp>
      <p:cxnSp>
        <p:nvCxnSpPr>
          <p:cNvPr id="918" name="Google Shape;918;p99"/>
          <p:cNvCxnSpPr/>
          <p:nvPr/>
        </p:nvCxnSpPr>
        <p:spPr>
          <a:xfrm flipH="1" rot="10800000">
            <a:off x="4566100" y="1837178"/>
            <a:ext cx="1486800" cy="10500"/>
          </a:xfrm>
          <a:prstGeom prst="straightConnector1">
            <a:avLst/>
          </a:prstGeom>
          <a:noFill/>
          <a:ln cap="flat" cmpd="sng" w="28575">
            <a:solidFill>
              <a:schemeClr val="dk2"/>
            </a:solidFill>
            <a:prstDash val="solid"/>
            <a:round/>
            <a:headEnd len="med" w="med" type="stealth"/>
            <a:tailEnd len="med" w="med" type="none"/>
          </a:ln>
        </p:spPr>
      </p:cxnSp>
      <p:sp>
        <p:nvSpPr>
          <p:cNvPr id="919" name="Google Shape;919;p99"/>
          <p:cNvSpPr txBox="1"/>
          <p:nvPr/>
        </p:nvSpPr>
        <p:spPr>
          <a:xfrm>
            <a:off x="6253325" y="1603463"/>
            <a:ext cx="2643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EB Garamond"/>
                <a:ea typeface="EB Garamond"/>
                <a:cs typeface="EB Garamond"/>
                <a:sym typeface="EB Garamond"/>
              </a:rPr>
              <a:t>Elastic Load Balancer</a:t>
            </a:r>
            <a:endParaRPr b="1" sz="1800">
              <a:solidFill>
                <a:srgbClr val="666666"/>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25" name="Google Shape;925;p100"/>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Introduction to ELB</a:t>
            </a:r>
            <a:endParaRPr>
              <a:solidFill>
                <a:srgbClr val="FF7A00"/>
              </a:solidFill>
              <a:latin typeface="EB Garamond"/>
              <a:ea typeface="EB Garamond"/>
              <a:cs typeface="EB Garamond"/>
              <a:sym typeface="EB Garamond"/>
            </a:endParaRPr>
          </a:p>
        </p:txBody>
      </p:sp>
      <p:sp>
        <p:nvSpPr>
          <p:cNvPr id="926" name="Google Shape;926;p100"/>
          <p:cNvSpPr txBox="1"/>
          <p:nvPr/>
        </p:nvSpPr>
        <p:spPr>
          <a:xfrm>
            <a:off x="332925" y="1020230"/>
            <a:ext cx="8229600" cy="160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EB Garamond"/>
              <a:buChar char="●"/>
            </a:pPr>
            <a:r>
              <a:rPr lang="en" sz="1800">
                <a:solidFill>
                  <a:srgbClr val="666666"/>
                </a:solidFill>
                <a:latin typeface="EB Garamond"/>
                <a:ea typeface="EB Garamond"/>
                <a:cs typeface="EB Garamond"/>
                <a:sym typeface="EB Garamond"/>
              </a:rPr>
              <a:t>Elastic Load Balancer allows us to distribute the incoming traffic to multiple instances similar to what a traditional load balancer does.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ELB is capable of handling rapid change in the network traffic patterns.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Since it’s managed service, client does not have to worry about the high availability related aspects.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descr="football.jpeg" id="927" name="Google Shape;927;p100"/>
          <p:cNvPicPr preferRelativeResize="0"/>
          <p:nvPr/>
        </p:nvPicPr>
        <p:blipFill>
          <a:blip r:embed="rId3">
            <a:alphaModFix/>
          </a:blip>
          <a:stretch>
            <a:fillRect/>
          </a:stretch>
        </p:blipFill>
        <p:spPr>
          <a:xfrm>
            <a:off x="2071425" y="3010365"/>
            <a:ext cx="3797686" cy="173607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1"/>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Classic Load Balancers</a:t>
            </a:r>
            <a:endParaRPr sz="3600">
              <a:solidFill>
                <a:srgbClr val="666666"/>
              </a:solidFill>
              <a:latin typeface="EB Garamond"/>
              <a:ea typeface="EB Garamond"/>
              <a:cs typeface="EB Garamond"/>
              <a:sym typeface="EB Garamond"/>
            </a:endParaRPr>
          </a:p>
        </p:txBody>
      </p:sp>
      <p:sp>
        <p:nvSpPr>
          <p:cNvPr id="933" name="Google Shape;933;p10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First generation Load Balancers</a:t>
            </a:r>
            <a:endParaRPr>
              <a:solidFill>
                <a:srgbClr val="FF7A00"/>
              </a:solidFill>
              <a:latin typeface="EB Garamond"/>
              <a:ea typeface="EB Garamond"/>
              <a:cs typeface="EB Garamond"/>
              <a:sym typeface="EB Garamond"/>
            </a:endParaRPr>
          </a:p>
        </p:txBody>
      </p:sp>
      <p:cxnSp>
        <p:nvCxnSpPr>
          <p:cNvPr id="934" name="Google Shape;934;p10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35" name="Google Shape;935;p10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41" name="Google Shape;941;p102"/>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Understanding Classic Load Balancers</a:t>
            </a:r>
            <a:endParaRPr>
              <a:solidFill>
                <a:srgbClr val="8E7CC3"/>
              </a:solidFill>
              <a:latin typeface="EB Garamond"/>
              <a:ea typeface="EB Garamond"/>
              <a:cs typeface="EB Garamond"/>
              <a:sym typeface="EB Garamond"/>
            </a:endParaRPr>
          </a:p>
        </p:txBody>
      </p:sp>
      <p:sp>
        <p:nvSpPr>
          <p:cNvPr id="942" name="Google Shape;942;p102"/>
          <p:cNvSpPr txBox="1"/>
          <p:nvPr/>
        </p:nvSpPr>
        <p:spPr>
          <a:xfrm>
            <a:off x="363375" y="808600"/>
            <a:ext cx="79929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These are older generation of load balancers.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Provides basic set of features for HTTP, HTTPS, TCP and SSL protocols.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943" name="Google Shape;943;p102"/>
          <p:cNvPicPr preferRelativeResize="0"/>
          <p:nvPr/>
        </p:nvPicPr>
        <p:blipFill>
          <a:blip r:embed="rId3">
            <a:alphaModFix/>
          </a:blip>
          <a:stretch>
            <a:fillRect/>
          </a:stretch>
        </p:blipFill>
        <p:spPr>
          <a:xfrm>
            <a:off x="2611200" y="3019175"/>
            <a:ext cx="764525" cy="764525"/>
          </a:xfrm>
          <a:prstGeom prst="rect">
            <a:avLst/>
          </a:prstGeom>
          <a:noFill/>
          <a:ln>
            <a:noFill/>
          </a:ln>
        </p:spPr>
      </p:pic>
      <p:sp>
        <p:nvSpPr>
          <p:cNvPr id="944" name="Google Shape;944;p102"/>
          <p:cNvSpPr/>
          <p:nvPr/>
        </p:nvSpPr>
        <p:spPr>
          <a:xfrm>
            <a:off x="5113575" y="2222038"/>
            <a:ext cx="1225200" cy="2459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5" name="Google Shape;945;p102"/>
          <p:cNvPicPr preferRelativeResize="0"/>
          <p:nvPr/>
        </p:nvPicPr>
        <p:blipFill>
          <a:blip r:embed="rId4">
            <a:alphaModFix/>
          </a:blip>
          <a:stretch>
            <a:fillRect/>
          </a:stretch>
        </p:blipFill>
        <p:spPr>
          <a:xfrm>
            <a:off x="5374050" y="2499738"/>
            <a:ext cx="704250" cy="704250"/>
          </a:xfrm>
          <a:prstGeom prst="rect">
            <a:avLst/>
          </a:prstGeom>
          <a:noFill/>
          <a:ln>
            <a:noFill/>
          </a:ln>
        </p:spPr>
      </p:pic>
      <p:pic>
        <p:nvPicPr>
          <p:cNvPr id="946" name="Google Shape;946;p102"/>
          <p:cNvPicPr preferRelativeResize="0"/>
          <p:nvPr/>
        </p:nvPicPr>
        <p:blipFill>
          <a:blip r:embed="rId4">
            <a:alphaModFix/>
          </a:blip>
          <a:stretch>
            <a:fillRect/>
          </a:stretch>
        </p:blipFill>
        <p:spPr>
          <a:xfrm>
            <a:off x="5374050" y="3783688"/>
            <a:ext cx="704250" cy="704250"/>
          </a:xfrm>
          <a:prstGeom prst="rect">
            <a:avLst/>
          </a:prstGeom>
          <a:noFill/>
          <a:ln>
            <a:noFill/>
          </a:ln>
        </p:spPr>
      </p:pic>
      <p:cxnSp>
        <p:nvCxnSpPr>
          <p:cNvPr id="947" name="Google Shape;947;p102"/>
          <p:cNvCxnSpPr/>
          <p:nvPr/>
        </p:nvCxnSpPr>
        <p:spPr>
          <a:xfrm flipH="1" rot="10800000">
            <a:off x="3375725" y="2749537"/>
            <a:ext cx="1756500" cy="651900"/>
          </a:xfrm>
          <a:prstGeom prst="straightConnector1">
            <a:avLst/>
          </a:prstGeom>
          <a:noFill/>
          <a:ln cap="flat" cmpd="sng" w="9525">
            <a:solidFill>
              <a:schemeClr val="dk2"/>
            </a:solidFill>
            <a:prstDash val="solid"/>
            <a:round/>
            <a:headEnd len="med" w="med" type="none"/>
            <a:tailEnd len="med" w="med" type="stealth"/>
          </a:ln>
        </p:spPr>
      </p:cxnSp>
      <p:cxnSp>
        <p:nvCxnSpPr>
          <p:cNvPr id="948" name="Google Shape;948;p102"/>
          <p:cNvCxnSpPr>
            <a:stCxn id="943" idx="3"/>
          </p:cNvCxnSpPr>
          <p:nvPr/>
        </p:nvCxnSpPr>
        <p:spPr>
          <a:xfrm>
            <a:off x="3375725" y="3401437"/>
            <a:ext cx="1737900" cy="732000"/>
          </a:xfrm>
          <a:prstGeom prst="straightConnector1">
            <a:avLst/>
          </a:prstGeom>
          <a:noFill/>
          <a:ln cap="flat" cmpd="sng" w="9525">
            <a:solidFill>
              <a:schemeClr val="dk2"/>
            </a:solidFill>
            <a:prstDash val="solid"/>
            <a:round/>
            <a:headEnd len="med" w="med" type="none"/>
            <a:tailEnd len="med" w="med" type="stealth"/>
          </a:ln>
        </p:spPr>
      </p:cxnSp>
      <p:sp>
        <p:nvSpPr>
          <p:cNvPr id="949" name="Google Shape;949;p102"/>
          <p:cNvSpPr txBox="1"/>
          <p:nvPr/>
        </p:nvSpPr>
        <p:spPr>
          <a:xfrm>
            <a:off x="2380863" y="3824900"/>
            <a:ext cx="12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Classic ELB</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0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55" name="Google Shape;955;p103"/>
          <p:cNvSpPr txBox="1"/>
          <p:nvPr>
            <p:ph idx="1" type="subTitle"/>
          </p:nvPr>
        </p:nvSpPr>
        <p:spPr>
          <a:xfrm>
            <a:off x="1466301" y="81100"/>
            <a:ext cx="65391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E7CC3"/>
                </a:solidFill>
                <a:latin typeface="EB Garamond"/>
                <a:ea typeface="EB Garamond"/>
                <a:cs typeface="EB Garamond"/>
                <a:sym typeface="EB Garamond"/>
              </a:rPr>
              <a:t>      Limitation of Classic Load Balancers</a:t>
            </a:r>
            <a:endParaRPr>
              <a:solidFill>
                <a:srgbClr val="8E7CC3"/>
              </a:solidFill>
              <a:latin typeface="EB Garamond"/>
              <a:ea typeface="EB Garamond"/>
              <a:cs typeface="EB Garamond"/>
              <a:sym typeface="EB Garamond"/>
            </a:endParaRPr>
          </a:p>
        </p:txBody>
      </p:sp>
      <p:sp>
        <p:nvSpPr>
          <p:cNvPr id="956" name="Google Shape;956;p103"/>
          <p:cNvSpPr txBox="1"/>
          <p:nvPr/>
        </p:nvSpPr>
        <p:spPr>
          <a:xfrm>
            <a:off x="249175" y="611525"/>
            <a:ext cx="8460300" cy="160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Does not support native HTTP/2 protocol.</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IP address as targets are not supported.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Path based routing is not supported. (eg: /images should go to server 1 &amp; /php to server 02)</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Many Many more …..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idx="1" type="subTitle"/>
          </p:nvPr>
        </p:nvSpPr>
        <p:spPr>
          <a:xfrm>
            <a:off x="180225" y="118675"/>
            <a:ext cx="8612400" cy="8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Data Centers</a:t>
            </a:r>
            <a:endParaRPr>
              <a:solidFill>
                <a:srgbClr val="FF7A00"/>
              </a:solidFill>
              <a:latin typeface="EB Garamond"/>
              <a:ea typeface="EB Garamond"/>
              <a:cs typeface="EB Garamond"/>
              <a:sym typeface="EB Garamond"/>
            </a:endParaRPr>
          </a:p>
        </p:txBody>
      </p:sp>
      <p:sp>
        <p:nvSpPr>
          <p:cNvPr id="157" name="Google Shape;157;p3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8" name="Google Shape;158;p32"/>
          <p:cNvSpPr txBox="1"/>
          <p:nvPr/>
        </p:nvSpPr>
        <p:spPr>
          <a:xfrm>
            <a:off x="213900" y="983325"/>
            <a:ext cx="7984200" cy="13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 single data center typically has 1000s of servers.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What if data center goes down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datacenters.jpg" id="159" name="Google Shape;159;p32"/>
          <p:cNvPicPr preferRelativeResize="0"/>
          <p:nvPr/>
        </p:nvPicPr>
        <p:blipFill>
          <a:blip r:embed="rId3">
            <a:alphaModFix/>
          </a:blip>
          <a:stretch>
            <a:fillRect/>
          </a:stretch>
        </p:blipFill>
        <p:spPr>
          <a:xfrm>
            <a:off x="6307552" y="1393225"/>
            <a:ext cx="2544050" cy="1695599"/>
          </a:xfrm>
          <a:prstGeom prst="rect">
            <a:avLst/>
          </a:prstGeom>
          <a:noFill/>
          <a:ln>
            <a:noFill/>
          </a:ln>
        </p:spPr>
      </p:pic>
      <p:pic>
        <p:nvPicPr>
          <p:cNvPr descr="Screen Shot 2017-08-25 at 11.24.46 AM.png" id="160" name="Google Shape;160;p32"/>
          <p:cNvPicPr preferRelativeResize="0"/>
          <p:nvPr/>
        </p:nvPicPr>
        <p:blipFill>
          <a:blip r:embed="rId4">
            <a:alphaModFix/>
          </a:blip>
          <a:stretch>
            <a:fillRect/>
          </a:stretch>
        </p:blipFill>
        <p:spPr>
          <a:xfrm>
            <a:off x="2173625" y="2890975"/>
            <a:ext cx="1890275" cy="1091800"/>
          </a:xfrm>
          <a:prstGeom prst="rect">
            <a:avLst/>
          </a:prstGeom>
          <a:noFill/>
          <a:ln>
            <a:noFill/>
          </a:ln>
        </p:spPr>
      </p:pic>
      <p:cxnSp>
        <p:nvCxnSpPr>
          <p:cNvPr id="161" name="Google Shape;161;p32"/>
          <p:cNvCxnSpPr/>
          <p:nvPr/>
        </p:nvCxnSpPr>
        <p:spPr>
          <a:xfrm flipH="1">
            <a:off x="1874125" y="2709250"/>
            <a:ext cx="2424000" cy="1344600"/>
          </a:xfrm>
          <a:prstGeom prst="straightConnector1">
            <a:avLst/>
          </a:prstGeom>
          <a:noFill/>
          <a:ln cap="flat" cmpd="sng" w="19050">
            <a:solidFill>
              <a:srgbClr val="CC0000"/>
            </a:solidFill>
            <a:prstDash val="solid"/>
            <a:round/>
            <a:headEnd len="med" w="med" type="none"/>
            <a:tailEnd len="med" w="med" type="none"/>
          </a:ln>
        </p:spPr>
      </p:cxnSp>
      <p:cxnSp>
        <p:nvCxnSpPr>
          <p:cNvPr id="162" name="Google Shape;162;p32"/>
          <p:cNvCxnSpPr/>
          <p:nvPr/>
        </p:nvCxnSpPr>
        <p:spPr>
          <a:xfrm>
            <a:off x="1955550" y="2719425"/>
            <a:ext cx="2210100" cy="12426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4"/>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AWS Tags </a:t>
            </a:r>
            <a:endParaRPr sz="3600">
              <a:solidFill>
                <a:srgbClr val="666666"/>
              </a:solidFill>
              <a:latin typeface="EB Garamond"/>
              <a:ea typeface="EB Garamond"/>
              <a:cs typeface="EB Garamond"/>
              <a:sym typeface="EB Garamond"/>
            </a:endParaRPr>
          </a:p>
        </p:txBody>
      </p:sp>
      <p:sp>
        <p:nvSpPr>
          <p:cNvPr id="962" name="Google Shape;962;p10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Meta-Data to AWS Resources</a:t>
            </a:r>
            <a:endParaRPr>
              <a:solidFill>
                <a:srgbClr val="FF7A00"/>
              </a:solidFill>
              <a:latin typeface="EB Garamond"/>
              <a:ea typeface="EB Garamond"/>
              <a:cs typeface="EB Garamond"/>
              <a:sym typeface="EB Garamond"/>
            </a:endParaRPr>
          </a:p>
        </p:txBody>
      </p:sp>
      <p:cxnSp>
        <p:nvCxnSpPr>
          <p:cNvPr id="963" name="Google Shape;963;p10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64" name="Google Shape;964;p10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5"/>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the Basics</a:t>
            </a:r>
            <a:endParaRPr>
              <a:solidFill>
                <a:srgbClr val="FF7A00"/>
              </a:solidFill>
              <a:latin typeface="EB Garamond"/>
              <a:ea typeface="EB Garamond"/>
              <a:cs typeface="EB Garamond"/>
              <a:sym typeface="EB Garamond"/>
            </a:endParaRPr>
          </a:p>
        </p:txBody>
      </p:sp>
      <p:sp>
        <p:nvSpPr>
          <p:cNvPr id="970" name="Google Shape;970;p10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71" name="Google Shape;971;p105"/>
          <p:cNvSpPr txBox="1"/>
          <p:nvPr/>
        </p:nvSpPr>
        <p:spPr>
          <a:xfrm>
            <a:off x="606350" y="796200"/>
            <a:ext cx="82296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 tag is a label that you assign to an AWS resource.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Each tag consists of a key and an optional value, both of which you define.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CC0000"/>
                </a:solidFill>
                <a:latin typeface="EB Garamond"/>
                <a:ea typeface="EB Garamond"/>
                <a:cs typeface="EB Garamond"/>
                <a:sym typeface="EB Garamond"/>
              </a:rPr>
              <a:t>Let’s understand this with a simple use-case:</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are three EC2 instances running. How will you identify them?</a:t>
            </a:r>
            <a:endParaRPr sz="1800">
              <a:solidFill>
                <a:srgbClr val="666666"/>
              </a:solidFill>
              <a:latin typeface="EB Garamond"/>
              <a:ea typeface="EB Garamond"/>
              <a:cs typeface="EB Garamond"/>
              <a:sym typeface="EB Garamond"/>
            </a:endParaRPr>
          </a:p>
        </p:txBody>
      </p:sp>
      <p:pic>
        <p:nvPicPr>
          <p:cNvPr id="972" name="Google Shape;972;p105"/>
          <p:cNvPicPr preferRelativeResize="0"/>
          <p:nvPr/>
        </p:nvPicPr>
        <p:blipFill>
          <a:blip r:embed="rId3">
            <a:alphaModFix/>
          </a:blip>
          <a:stretch>
            <a:fillRect/>
          </a:stretch>
        </p:blipFill>
        <p:spPr>
          <a:xfrm>
            <a:off x="1782040" y="3232876"/>
            <a:ext cx="742950" cy="742950"/>
          </a:xfrm>
          <a:prstGeom prst="rect">
            <a:avLst/>
          </a:prstGeom>
          <a:noFill/>
          <a:ln>
            <a:noFill/>
          </a:ln>
        </p:spPr>
      </p:pic>
      <p:pic>
        <p:nvPicPr>
          <p:cNvPr id="973" name="Google Shape;973;p105"/>
          <p:cNvPicPr preferRelativeResize="0"/>
          <p:nvPr/>
        </p:nvPicPr>
        <p:blipFill>
          <a:blip r:embed="rId3">
            <a:alphaModFix/>
          </a:blip>
          <a:stretch>
            <a:fillRect/>
          </a:stretch>
        </p:blipFill>
        <p:spPr>
          <a:xfrm>
            <a:off x="3829340" y="3151776"/>
            <a:ext cx="742950" cy="742950"/>
          </a:xfrm>
          <a:prstGeom prst="rect">
            <a:avLst/>
          </a:prstGeom>
          <a:noFill/>
          <a:ln>
            <a:noFill/>
          </a:ln>
        </p:spPr>
      </p:pic>
      <p:pic>
        <p:nvPicPr>
          <p:cNvPr id="974" name="Google Shape;974;p105"/>
          <p:cNvPicPr preferRelativeResize="0"/>
          <p:nvPr/>
        </p:nvPicPr>
        <p:blipFill>
          <a:blip r:embed="rId3">
            <a:alphaModFix/>
          </a:blip>
          <a:stretch>
            <a:fillRect/>
          </a:stretch>
        </p:blipFill>
        <p:spPr>
          <a:xfrm>
            <a:off x="6024965" y="3151776"/>
            <a:ext cx="742950" cy="742950"/>
          </a:xfrm>
          <a:prstGeom prst="rect">
            <a:avLst/>
          </a:prstGeom>
          <a:noFill/>
          <a:ln>
            <a:noFill/>
          </a:ln>
        </p:spPr>
      </p:pic>
      <p:sp>
        <p:nvSpPr>
          <p:cNvPr id="975" name="Google Shape;975;p105"/>
          <p:cNvSpPr txBox="1"/>
          <p:nvPr/>
        </p:nvSpPr>
        <p:spPr>
          <a:xfrm>
            <a:off x="1309040" y="4222538"/>
            <a:ext cx="1804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email-server</a:t>
            </a:r>
            <a:endParaRPr/>
          </a:p>
        </p:txBody>
      </p:sp>
      <p:sp>
        <p:nvSpPr>
          <p:cNvPr id="976" name="Google Shape;976;p105"/>
          <p:cNvSpPr txBox="1"/>
          <p:nvPr/>
        </p:nvSpPr>
        <p:spPr>
          <a:xfrm>
            <a:off x="3453590" y="4222538"/>
            <a:ext cx="1804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payment-app</a:t>
            </a:r>
            <a:endParaRPr/>
          </a:p>
        </p:txBody>
      </p:sp>
      <p:sp>
        <p:nvSpPr>
          <p:cNvPr id="977" name="Google Shape;977;p105"/>
          <p:cNvSpPr txBox="1"/>
          <p:nvPr/>
        </p:nvSpPr>
        <p:spPr>
          <a:xfrm>
            <a:off x="5411390" y="4222551"/>
            <a:ext cx="1970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compliance-system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6"/>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Architecture Perspective</a:t>
            </a:r>
            <a:endParaRPr>
              <a:solidFill>
                <a:srgbClr val="FF7A00"/>
              </a:solidFill>
              <a:latin typeface="EB Garamond"/>
              <a:ea typeface="EB Garamond"/>
              <a:cs typeface="EB Garamond"/>
              <a:sym typeface="EB Garamond"/>
            </a:endParaRPr>
          </a:p>
        </p:txBody>
      </p:sp>
      <p:sp>
        <p:nvSpPr>
          <p:cNvPr id="983" name="Google Shape;983;p10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84" name="Google Shape;984;p106"/>
          <p:cNvSpPr txBox="1"/>
          <p:nvPr/>
        </p:nvSpPr>
        <p:spPr>
          <a:xfrm>
            <a:off x="683700" y="938000"/>
            <a:ext cx="82296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 resource can have multiple tags assigned to it.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985" name="Google Shape;985;p106"/>
          <p:cNvPicPr preferRelativeResize="0"/>
          <p:nvPr/>
        </p:nvPicPr>
        <p:blipFill>
          <a:blip r:embed="rId3">
            <a:alphaModFix/>
          </a:blip>
          <a:stretch>
            <a:fillRect/>
          </a:stretch>
        </p:blipFill>
        <p:spPr>
          <a:xfrm>
            <a:off x="3194676" y="2061750"/>
            <a:ext cx="2322000" cy="23298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0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Restrictions</a:t>
            </a:r>
            <a:endParaRPr>
              <a:solidFill>
                <a:srgbClr val="FF7A00"/>
              </a:solidFill>
              <a:latin typeface="EB Garamond"/>
              <a:ea typeface="EB Garamond"/>
              <a:cs typeface="EB Garamond"/>
              <a:sym typeface="EB Garamond"/>
            </a:endParaRPr>
          </a:p>
        </p:txBody>
      </p:sp>
      <p:sp>
        <p:nvSpPr>
          <p:cNvPr id="991" name="Google Shape;991;p10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92" name="Google Shape;992;p107"/>
          <p:cNvSpPr txBox="1"/>
          <p:nvPr/>
        </p:nvSpPr>
        <p:spPr>
          <a:xfrm>
            <a:off x="401275" y="625225"/>
            <a:ext cx="85467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AWS has hundreds of services. Not all of them support tagging.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Maximum number of tags per resource – 50</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Tag keys and values are case-sensitive.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8"/>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Use-Cases for Tags - Billing</a:t>
            </a:r>
            <a:endParaRPr>
              <a:solidFill>
                <a:srgbClr val="FF7A00"/>
              </a:solidFill>
              <a:latin typeface="EB Garamond"/>
              <a:ea typeface="EB Garamond"/>
              <a:cs typeface="EB Garamond"/>
              <a:sym typeface="EB Garamond"/>
            </a:endParaRPr>
          </a:p>
        </p:txBody>
      </p:sp>
      <p:sp>
        <p:nvSpPr>
          <p:cNvPr id="998" name="Google Shape;998;p10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99" name="Google Shape;999;p108"/>
          <p:cNvSpPr txBox="1"/>
          <p:nvPr/>
        </p:nvSpPr>
        <p:spPr>
          <a:xfrm>
            <a:off x="370625" y="1738250"/>
            <a:ext cx="8297700" cy="19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000" name="Google Shape;1000;p108"/>
          <p:cNvSpPr txBox="1"/>
          <p:nvPr/>
        </p:nvSpPr>
        <p:spPr>
          <a:xfrm>
            <a:off x="404675" y="8981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Tags can be integrated in Billing and that allows customers to understand their AWS bill in a granular way.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001" name="Google Shape;1001;p108"/>
          <p:cNvPicPr preferRelativeResize="0"/>
          <p:nvPr/>
        </p:nvPicPr>
        <p:blipFill>
          <a:blip r:embed="rId3">
            <a:alphaModFix/>
          </a:blip>
          <a:stretch>
            <a:fillRect/>
          </a:stretch>
        </p:blipFill>
        <p:spPr>
          <a:xfrm>
            <a:off x="1722289" y="2144201"/>
            <a:ext cx="5090676" cy="17874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09"/>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Use-Cases for Tags - IAM</a:t>
            </a:r>
            <a:endParaRPr>
              <a:solidFill>
                <a:srgbClr val="FF7A00"/>
              </a:solidFill>
              <a:latin typeface="EB Garamond"/>
              <a:ea typeface="EB Garamond"/>
              <a:cs typeface="EB Garamond"/>
              <a:sym typeface="EB Garamond"/>
            </a:endParaRPr>
          </a:p>
        </p:txBody>
      </p:sp>
      <p:sp>
        <p:nvSpPr>
          <p:cNvPr id="1007" name="Google Shape;1007;p10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08" name="Google Shape;1008;p109"/>
          <p:cNvSpPr txBox="1"/>
          <p:nvPr/>
        </p:nvSpPr>
        <p:spPr>
          <a:xfrm>
            <a:off x="370625" y="1738250"/>
            <a:ext cx="8297700" cy="19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009" name="Google Shape;1009;p109"/>
          <p:cNvSpPr txBox="1"/>
          <p:nvPr/>
        </p:nvSpPr>
        <p:spPr>
          <a:xfrm>
            <a:off x="404675" y="962550"/>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Tags can be used with IAM to control the access to resources.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1155CC"/>
                </a:solidFill>
                <a:latin typeface="EB Garamond"/>
                <a:ea typeface="EB Garamond"/>
                <a:cs typeface="EB Garamond"/>
                <a:sym typeface="EB Garamond"/>
              </a:rPr>
              <a:t>Example Use-case:</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Allow Alice to only delete resources which has a tag of env as development.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010" name="Google Shape;1010;p109"/>
          <p:cNvPicPr preferRelativeResize="0"/>
          <p:nvPr/>
        </p:nvPicPr>
        <p:blipFill>
          <a:blip r:embed="rId3">
            <a:alphaModFix/>
          </a:blip>
          <a:stretch>
            <a:fillRect/>
          </a:stretch>
        </p:blipFill>
        <p:spPr>
          <a:xfrm>
            <a:off x="1689365" y="3244451"/>
            <a:ext cx="742950" cy="742950"/>
          </a:xfrm>
          <a:prstGeom prst="rect">
            <a:avLst/>
          </a:prstGeom>
          <a:noFill/>
          <a:ln>
            <a:noFill/>
          </a:ln>
        </p:spPr>
      </p:pic>
      <p:pic>
        <p:nvPicPr>
          <p:cNvPr id="1011" name="Google Shape;1011;p109"/>
          <p:cNvPicPr preferRelativeResize="0"/>
          <p:nvPr/>
        </p:nvPicPr>
        <p:blipFill>
          <a:blip r:embed="rId3">
            <a:alphaModFix/>
          </a:blip>
          <a:stretch>
            <a:fillRect/>
          </a:stretch>
        </p:blipFill>
        <p:spPr>
          <a:xfrm>
            <a:off x="5571965" y="3244451"/>
            <a:ext cx="742950" cy="742950"/>
          </a:xfrm>
          <a:prstGeom prst="rect">
            <a:avLst/>
          </a:prstGeom>
          <a:noFill/>
          <a:ln>
            <a:noFill/>
          </a:ln>
        </p:spPr>
      </p:pic>
      <p:sp>
        <p:nvSpPr>
          <p:cNvPr id="1012" name="Google Shape;1012;p109"/>
          <p:cNvSpPr txBox="1"/>
          <p:nvPr/>
        </p:nvSpPr>
        <p:spPr>
          <a:xfrm>
            <a:off x="1258525" y="4158800"/>
            <a:ext cx="1760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env: production</a:t>
            </a:r>
            <a:endParaRPr/>
          </a:p>
        </p:txBody>
      </p:sp>
      <p:sp>
        <p:nvSpPr>
          <p:cNvPr id="1013" name="Google Shape;1013;p109"/>
          <p:cNvSpPr txBox="1"/>
          <p:nvPr/>
        </p:nvSpPr>
        <p:spPr>
          <a:xfrm>
            <a:off x="5063100" y="4158800"/>
            <a:ext cx="1895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env: development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10"/>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Follow the Tagging Strategy</a:t>
            </a:r>
            <a:endParaRPr>
              <a:solidFill>
                <a:srgbClr val="FF7A00"/>
              </a:solidFill>
              <a:latin typeface="EB Garamond"/>
              <a:ea typeface="EB Garamond"/>
              <a:cs typeface="EB Garamond"/>
              <a:sym typeface="EB Garamond"/>
            </a:endParaRPr>
          </a:p>
        </p:txBody>
      </p:sp>
      <p:sp>
        <p:nvSpPr>
          <p:cNvPr id="1019" name="Google Shape;1019;p11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20" name="Google Shape;1020;p110"/>
          <p:cNvSpPr txBox="1"/>
          <p:nvPr/>
        </p:nvSpPr>
        <p:spPr>
          <a:xfrm>
            <a:off x="370625" y="1738250"/>
            <a:ext cx="8297700" cy="19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021" name="Google Shape;1021;p110"/>
          <p:cNvSpPr txBox="1"/>
          <p:nvPr/>
        </p:nvSpPr>
        <p:spPr>
          <a:xfrm>
            <a:off x="404675" y="962550"/>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It is important to have a consistent and effective tagging strategy.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1155CC"/>
                </a:solidFill>
                <a:latin typeface="EB Garamond"/>
                <a:ea typeface="EB Garamond"/>
                <a:cs typeface="EB Garamond"/>
                <a:sym typeface="EB Garamond"/>
              </a:rPr>
              <a:t>Example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Alice creates a resource with the tag of key of env and value of production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Matthew creates a resource with the tag of Env and value of Production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Follow the AWS Tagging Strategies document.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11"/>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latin typeface="EB Garamond"/>
                <a:ea typeface="EB Garamond"/>
                <a:cs typeface="EB Garamond"/>
                <a:sym typeface="EB Garamond"/>
              </a:rPr>
              <a:t>          EC2 Auto Scaling  </a:t>
            </a:r>
            <a:endParaRPr>
              <a:solidFill>
                <a:srgbClr val="666666"/>
              </a:solidFill>
              <a:latin typeface="EB Garamond"/>
              <a:ea typeface="EB Garamond"/>
              <a:cs typeface="EB Garamond"/>
              <a:sym typeface="EB Garamond"/>
            </a:endParaRPr>
          </a:p>
        </p:txBody>
      </p:sp>
      <p:sp>
        <p:nvSpPr>
          <p:cNvPr id="1027" name="Google Shape;1027;p11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Up and Down, Round and Round</a:t>
            </a:r>
            <a:endParaRPr>
              <a:solidFill>
                <a:srgbClr val="FF7A00"/>
              </a:solidFill>
              <a:latin typeface="EB Garamond"/>
              <a:ea typeface="EB Garamond"/>
              <a:cs typeface="EB Garamond"/>
              <a:sym typeface="EB Garamond"/>
            </a:endParaRPr>
          </a:p>
        </p:txBody>
      </p:sp>
      <p:cxnSp>
        <p:nvCxnSpPr>
          <p:cNvPr id="1028" name="Google Shape;1028;p11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29" name="Google Shape;1029;p11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1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35" name="Google Shape;1035;p112"/>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Understanding Scalability </a:t>
            </a:r>
            <a:endParaRPr>
              <a:solidFill>
                <a:srgbClr val="FF7A00"/>
              </a:solidFill>
              <a:latin typeface="EB Garamond"/>
              <a:ea typeface="EB Garamond"/>
              <a:cs typeface="EB Garamond"/>
              <a:sym typeface="EB Garamond"/>
            </a:endParaRPr>
          </a:p>
        </p:txBody>
      </p:sp>
      <p:sp>
        <p:nvSpPr>
          <p:cNvPr id="1036" name="Google Shape;1036;p112"/>
          <p:cNvSpPr txBox="1"/>
          <p:nvPr/>
        </p:nvSpPr>
        <p:spPr>
          <a:xfrm>
            <a:off x="141525" y="2243268"/>
            <a:ext cx="8091600" cy="745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chemeClr val="dk1"/>
              </a:buClr>
              <a:buSzPts val="1800"/>
              <a:buFont typeface="EB Garamond"/>
              <a:buChar char="●"/>
            </a:pPr>
            <a:r>
              <a:rPr lang="en" sz="1800">
                <a:solidFill>
                  <a:srgbClr val="6AA84F"/>
                </a:solidFill>
                <a:latin typeface="EB Garamond"/>
                <a:ea typeface="EB Garamond"/>
                <a:cs typeface="EB Garamond"/>
                <a:sym typeface="EB Garamond"/>
              </a:rPr>
              <a:t>Scalability </a:t>
            </a:r>
            <a:r>
              <a:rPr lang="en" sz="1800">
                <a:solidFill>
                  <a:srgbClr val="666666"/>
                </a:solidFill>
                <a:latin typeface="EB Garamond"/>
                <a:ea typeface="EB Garamond"/>
                <a:cs typeface="EB Garamond"/>
                <a:sym typeface="EB Garamond"/>
              </a:rPr>
              <a:t>is the ability of a system to change in size depending on the needs.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Infrastructure should scale to support changing in traffic patterns.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1037" name="Google Shape;1037;p112" title="Points scored"/>
          <p:cNvPicPr preferRelativeResize="0"/>
          <p:nvPr/>
        </p:nvPicPr>
        <p:blipFill>
          <a:blip r:embed="rId3">
            <a:alphaModFix/>
          </a:blip>
          <a:stretch>
            <a:fillRect/>
          </a:stretch>
        </p:blipFill>
        <p:spPr>
          <a:xfrm>
            <a:off x="2560150" y="2353485"/>
            <a:ext cx="3254331" cy="201226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1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43" name="Google Shape;1043;p113"/>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Launch and Remove Servers Based on Load</a:t>
            </a:r>
            <a:endParaRPr>
              <a:solidFill>
                <a:srgbClr val="FF7A00"/>
              </a:solidFill>
              <a:latin typeface="EB Garamond"/>
              <a:ea typeface="EB Garamond"/>
              <a:cs typeface="EB Garamond"/>
              <a:sym typeface="EB Garamond"/>
            </a:endParaRPr>
          </a:p>
        </p:txBody>
      </p:sp>
      <p:sp>
        <p:nvSpPr>
          <p:cNvPr id="1044" name="Google Shape;1044;p113"/>
          <p:cNvSpPr txBox="1"/>
          <p:nvPr/>
        </p:nvSpPr>
        <p:spPr>
          <a:xfrm>
            <a:off x="400450" y="748250"/>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What if new servers automatically get launched on high load?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 Simple Scaling Policy:</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A64D79"/>
                </a:solidFill>
                <a:latin typeface="EB Garamond"/>
                <a:ea typeface="EB Garamond"/>
                <a:cs typeface="EB Garamond"/>
                <a:sym typeface="EB Garamond"/>
              </a:rPr>
              <a:t>   Base</a:t>
            </a:r>
            <a:r>
              <a:rPr lang="en" sz="1800">
                <a:solidFill>
                  <a:srgbClr val="666666"/>
                </a:solidFill>
                <a:latin typeface="EB Garamond"/>
                <a:ea typeface="EB Garamond"/>
                <a:cs typeface="EB Garamond"/>
                <a:sym typeface="EB Garamond"/>
              </a:rPr>
              <a:t>:  2 servers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Scalable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If average CPU utilization &gt; 60%      ;      add two more instance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If average CPU utilization &lt; 30%       ;     remove two instance</a:t>
            </a:r>
            <a:endParaRPr sz="1800">
              <a:solidFill>
                <a:srgbClr val="666666"/>
              </a:solidFill>
              <a:latin typeface="EB Garamond"/>
              <a:ea typeface="EB Garamond"/>
              <a:cs typeface="EB Garamond"/>
              <a:sym typeface="EB Garamond"/>
            </a:endParaRPr>
          </a:p>
        </p:txBody>
      </p:sp>
      <p:pic>
        <p:nvPicPr>
          <p:cNvPr descr="Screen Shot 2017-09-16 at 7.09.02 PM.png" id="1045" name="Google Shape;1045;p113"/>
          <p:cNvPicPr preferRelativeResize="0"/>
          <p:nvPr/>
        </p:nvPicPr>
        <p:blipFill>
          <a:blip r:embed="rId3">
            <a:alphaModFix/>
          </a:blip>
          <a:stretch>
            <a:fillRect/>
          </a:stretch>
        </p:blipFill>
        <p:spPr>
          <a:xfrm>
            <a:off x="5124900" y="2147160"/>
            <a:ext cx="3505162" cy="8491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idx="1" type="subTitle"/>
          </p:nvPr>
        </p:nvSpPr>
        <p:spPr>
          <a:xfrm>
            <a:off x="180225" y="118675"/>
            <a:ext cx="86124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Real World Scenarios</a:t>
            </a:r>
            <a:endParaRPr>
              <a:solidFill>
                <a:srgbClr val="FF7A00"/>
              </a:solidFill>
              <a:latin typeface="EB Garamond"/>
              <a:ea typeface="EB Garamond"/>
              <a:cs typeface="EB Garamond"/>
              <a:sym typeface="EB Garamond"/>
            </a:endParaRPr>
          </a:p>
        </p:txBody>
      </p:sp>
      <p:sp>
        <p:nvSpPr>
          <p:cNvPr id="168" name="Google Shape;168;p3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69" name="Google Shape;169;p33"/>
          <p:cNvSpPr txBox="1"/>
          <p:nvPr/>
        </p:nvSpPr>
        <p:spPr>
          <a:xfrm>
            <a:off x="319225" y="857275"/>
            <a:ext cx="7984200" cy="16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 Mumbai, there were very heavy rains in 2005.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Lot of people were affected.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Lot of Data Centers were also affected.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70" name="Google Shape;170;p33"/>
          <p:cNvPicPr preferRelativeResize="0"/>
          <p:nvPr/>
        </p:nvPicPr>
        <p:blipFill>
          <a:blip r:embed="rId3">
            <a:alphaModFix/>
          </a:blip>
          <a:stretch>
            <a:fillRect/>
          </a:stretch>
        </p:blipFill>
        <p:spPr>
          <a:xfrm>
            <a:off x="3498276" y="2803450"/>
            <a:ext cx="2476450" cy="18573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14"/>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Overview of EC2 Auto-Scaling</a:t>
            </a:r>
            <a:endParaRPr>
              <a:solidFill>
                <a:srgbClr val="FF7A00"/>
              </a:solidFill>
              <a:latin typeface="EB Garamond"/>
              <a:ea typeface="EB Garamond"/>
              <a:cs typeface="EB Garamond"/>
              <a:sym typeface="EB Garamond"/>
            </a:endParaRPr>
          </a:p>
        </p:txBody>
      </p:sp>
      <p:sp>
        <p:nvSpPr>
          <p:cNvPr id="1051" name="Google Shape;1051;p114"/>
          <p:cNvSpPr txBox="1"/>
          <p:nvPr/>
        </p:nvSpPr>
        <p:spPr>
          <a:xfrm>
            <a:off x="400450" y="651600"/>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EC2 Auto Scaling helps you maintain application availability and allows you to automatically add or remove EC2 instances according to conditions you define.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CC0000"/>
                </a:solidFill>
                <a:latin typeface="EB Garamond"/>
                <a:ea typeface="EB Garamond"/>
                <a:cs typeface="EB Garamond"/>
                <a:sym typeface="EB Garamond"/>
              </a:rPr>
              <a:t>Example Scenario:</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Minimum: 2 EC2 instance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Maximum: 10 EC2 instance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Threshold:   50% of CPU</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052" name="Google Shape;1052;p114"/>
          <p:cNvPicPr preferRelativeResize="0"/>
          <p:nvPr/>
        </p:nvPicPr>
        <p:blipFill>
          <a:blip r:embed="rId3">
            <a:alphaModFix/>
          </a:blip>
          <a:stretch>
            <a:fillRect/>
          </a:stretch>
        </p:blipFill>
        <p:spPr>
          <a:xfrm>
            <a:off x="3957700" y="2965225"/>
            <a:ext cx="2606500" cy="18834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1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58" name="Google Shape;1058;p115"/>
          <p:cNvSpPr txBox="1"/>
          <p:nvPr>
            <p:ph idx="1" type="subTitle"/>
          </p:nvPr>
        </p:nvSpPr>
        <p:spPr>
          <a:xfrm>
            <a:off x="141525" y="88225"/>
            <a:ext cx="86124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Multiple Types of Scaling</a:t>
            </a:r>
            <a:endParaRPr>
              <a:solidFill>
                <a:srgbClr val="FF7A00"/>
              </a:solidFill>
              <a:latin typeface="EB Garamond"/>
              <a:ea typeface="EB Garamond"/>
              <a:cs typeface="EB Garamond"/>
              <a:sym typeface="EB Garamond"/>
            </a:endParaRPr>
          </a:p>
        </p:txBody>
      </p:sp>
      <p:graphicFrame>
        <p:nvGraphicFramePr>
          <p:cNvPr id="1059" name="Google Shape;1059;p115"/>
          <p:cNvGraphicFramePr/>
          <p:nvPr/>
        </p:nvGraphicFramePr>
        <p:xfrm>
          <a:off x="694825" y="948750"/>
          <a:ext cx="3000000" cy="3000000"/>
        </p:xfrm>
        <a:graphic>
          <a:graphicData uri="http://schemas.openxmlformats.org/drawingml/2006/table">
            <a:tbl>
              <a:tblPr>
                <a:noFill/>
                <a:tableStyleId>{5DCEB1BB-64FA-44B6-B2AB-693A21E06C5A}</a:tableStyleId>
              </a:tblPr>
              <a:tblGrid>
                <a:gridCol w="2395375"/>
                <a:gridCol w="4843625"/>
              </a:tblGrid>
              <a:tr h="381000">
                <a:tc>
                  <a:txBody>
                    <a:bodyPr/>
                    <a:lstStyle/>
                    <a:p>
                      <a:pPr indent="0" lvl="0" marL="0" rtl="0" algn="ctr">
                        <a:spcBef>
                          <a:spcPts val="0"/>
                        </a:spcBef>
                        <a:spcAft>
                          <a:spcPts val="0"/>
                        </a:spcAft>
                        <a:buNone/>
                      </a:pPr>
                      <a:r>
                        <a:rPr b="1" lang="en"/>
                        <a:t>Type of Scaling</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81000">
                <a:tc>
                  <a:txBody>
                    <a:bodyPr/>
                    <a:lstStyle/>
                    <a:p>
                      <a:pPr indent="0" lvl="0" marL="0" rtl="0" algn="ctr">
                        <a:spcBef>
                          <a:spcPts val="0"/>
                        </a:spcBef>
                        <a:spcAft>
                          <a:spcPts val="0"/>
                        </a:spcAft>
                        <a:buNone/>
                      </a:pPr>
                      <a:r>
                        <a:rPr lang="en"/>
                        <a:t>Scheduled Scaling</a:t>
                      </a:r>
                      <a:endParaRPr/>
                    </a:p>
                  </a:txBody>
                  <a:tcPr marT="91425" marB="91425" marR="91425" marL="91425"/>
                </a:tc>
                <a:tc>
                  <a:txBody>
                    <a:bodyPr/>
                    <a:lstStyle/>
                    <a:p>
                      <a:pPr indent="0" lvl="0" marL="0" rtl="0" algn="ctr">
                        <a:spcBef>
                          <a:spcPts val="0"/>
                        </a:spcBef>
                        <a:spcAft>
                          <a:spcPts val="0"/>
                        </a:spcAft>
                        <a:buNone/>
                      </a:pPr>
                      <a:r>
                        <a:rPr lang="en"/>
                        <a:t>Servers are scaled based on a specific schedule.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For example, every week the traffic to your web application starts to increase on Wednesday, remains high on Thursday, and starts to decrease on Friday</a:t>
                      </a:r>
                      <a:endParaRPr/>
                    </a:p>
                  </a:txBody>
                  <a:tcPr marT="91425" marB="91425" marR="91425" marL="91425"/>
                </a:tc>
              </a:tr>
              <a:tr h="381000">
                <a:tc>
                  <a:txBody>
                    <a:bodyPr/>
                    <a:lstStyle/>
                    <a:p>
                      <a:pPr indent="0" lvl="0" marL="0" rtl="0" algn="ctr">
                        <a:spcBef>
                          <a:spcPts val="0"/>
                        </a:spcBef>
                        <a:spcAft>
                          <a:spcPts val="0"/>
                        </a:spcAft>
                        <a:buNone/>
                      </a:pPr>
                      <a:r>
                        <a:rPr lang="en"/>
                        <a:t>Dynamic Scaling</a:t>
                      </a:r>
                      <a:endParaRPr/>
                    </a:p>
                  </a:txBody>
                  <a:tcPr marT="91425" marB="91425" marR="91425" marL="91425"/>
                </a:tc>
                <a:tc>
                  <a:txBody>
                    <a:bodyPr/>
                    <a:lstStyle/>
                    <a:p>
                      <a:pPr indent="0" lvl="0" marL="0" rtl="0" algn="ctr">
                        <a:spcBef>
                          <a:spcPts val="0"/>
                        </a:spcBef>
                        <a:spcAft>
                          <a:spcPts val="0"/>
                        </a:spcAft>
                        <a:buNone/>
                      </a:pPr>
                      <a:r>
                        <a:rPr lang="en"/>
                        <a:t>Follow the demand curve for scaling activities.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CPU Utilization higher then 90%</a:t>
                      </a:r>
                      <a:endParaRPr/>
                    </a:p>
                  </a:txBody>
                  <a:tcPr marT="91425" marB="91425" marR="91425" marL="91425"/>
                </a:tc>
              </a:tr>
              <a:tr h="381000">
                <a:tc>
                  <a:txBody>
                    <a:bodyPr/>
                    <a:lstStyle/>
                    <a:p>
                      <a:pPr indent="0" lvl="0" marL="0" rtl="0" algn="ctr">
                        <a:spcBef>
                          <a:spcPts val="0"/>
                        </a:spcBef>
                        <a:spcAft>
                          <a:spcPts val="0"/>
                        </a:spcAft>
                        <a:buNone/>
                      </a:pPr>
                      <a:r>
                        <a:rPr lang="en"/>
                        <a:t>Predictive Scaling</a:t>
                      </a:r>
                      <a:endParaRPr/>
                    </a:p>
                  </a:txBody>
                  <a:tcPr marT="91425" marB="91425" marR="91425" marL="91425"/>
                </a:tc>
                <a:tc>
                  <a:txBody>
                    <a:bodyPr/>
                    <a:lstStyle/>
                    <a:p>
                      <a:pPr indent="0" lvl="0" marL="0" rtl="0" algn="ctr">
                        <a:spcBef>
                          <a:spcPts val="0"/>
                        </a:spcBef>
                        <a:spcAft>
                          <a:spcPts val="0"/>
                        </a:spcAft>
                        <a:buNone/>
                      </a:pPr>
                      <a:r>
                        <a:rPr lang="en"/>
                        <a:t>Predictive Scaling has machine learning algorithms that detect changes in daily and weekly patterns, automatically adjusting their forecasts.</a:t>
                      </a:r>
                      <a:endParaRPr/>
                    </a:p>
                  </a:txBody>
                  <a:tcPr marT="91425" marB="91425" marR="91425" marL="91425"/>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6"/>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CloudWatch</a:t>
            </a:r>
            <a:endParaRPr sz="4800">
              <a:solidFill>
                <a:srgbClr val="666666"/>
              </a:solidFill>
              <a:latin typeface="EB Garamond"/>
              <a:ea typeface="EB Garamond"/>
              <a:cs typeface="EB Garamond"/>
              <a:sym typeface="EB Garamond"/>
            </a:endParaRPr>
          </a:p>
        </p:txBody>
      </p:sp>
      <p:sp>
        <p:nvSpPr>
          <p:cNvPr id="1065" name="Google Shape;1065;p11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Monitor all the time</a:t>
            </a:r>
            <a:endParaRPr>
              <a:solidFill>
                <a:srgbClr val="FF7A00"/>
              </a:solidFill>
              <a:latin typeface="EB Garamond"/>
              <a:ea typeface="EB Garamond"/>
              <a:cs typeface="EB Garamond"/>
              <a:sym typeface="EB Garamond"/>
            </a:endParaRPr>
          </a:p>
        </p:txBody>
      </p:sp>
      <p:cxnSp>
        <p:nvCxnSpPr>
          <p:cNvPr id="1066" name="Google Shape;1066;p11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67" name="Google Shape;1067;p11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17"/>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73" name="Google Shape;1073;p117"/>
          <p:cNvSpPr txBox="1"/>
          <p:nvPr/>
        </p:nvSpPr>
        <p:spPr>
          <a:xfrm>
            <a:off x="290825" y="795975"/>
            <a:ext cx="84696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CloudWatch is a Monitoring service for your AWS Cloud Resources &amp; Applications.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We can use CloudWatch to collect and monitor log files, set alarms and also automatically react to changes in the AWS Resources.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074" name="Google Shape;1074;p117"/>
          <p:cNvSpPr txBox="1"/>
          <p:nvPr/>
        </p:nvSpPr>
        <p:spPr>
          <a:xfrm>
            <a:off x="810250" y="5870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Basics of CloudWatch</a:t>
            </a:r>
            <a:endParaRPr sz="2800">
              <a:solidFill>
                <a:srgbClr val="FF7A00"/>
              </a:solidFill>
              <a:latin typeface="EB Garamond"/>
              <a:ea typeface="EB Garamond"/>
              <a:cs typeface="EB Garamond"/>
              <a:sym typeface="EB Garamond"/>
            </a:endParaRPr>
          </a:p>
        </p:txBody>
      </p:sp>
      <p:sp>
        <p:nvSpPr>
          <p:cNvPr id="1075" name="Google Shape;1075;p117"/>
          <p:cNvSpPr txBox="1"/>
          <p:nvPr/>
        </p:nvSpPr>
        <p:spPr>
          <a:xfrm>
            <a:off x="5801125" y="2336875"/>
            <a:ext cx="3232200" cy="20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CW.png" id="1076" name="Google Shape;1076;p117"/>
          <p:cNvPicPr preferRelativeResize="0"/>
          <p:nvPr/>
        </p:nvPicPr>
        <p:blipFill>
          <a:blip r:embed="rId3">
            <a:alphaModFix/>
          </a:blip>
          <a:stretch>
            <a:fillRect/>
          </a:stretch>
        </p:blipFill>
        <p:spPr>
          <a:xfrm>
            <a:off x="538100" y="2885375"/>
            <a:ext cx="3182800" cy="1526600"/>
          </a:xfrm>
          <a:prstGeom prst="rect">
            <a:avLst/>
          </a:prstGeom>
          <a:noFill/>
          <a:ln>
            <a:noFill/>
          </a:ln>
        </p:spPr>
      </p:pic>
      <p:pic>
        <p:nvPicPr>
          <p:cNvPr descr="cw-alarms.png" id="1077" name="Google Shape;1077;p117"/>
          <p:cNvPicPr preferRelativeResize="0"/>
          <p:nvPr/>
        </p:nvPicPr>
        <p:blipFill>
          <a:blip r:embed="rId4">
            <a:alphaModFix/>
          </a:blip>
          <a:stretch>
            <a:fillRect/>
          </a:stretch>
        </p:blipFill>
        <p:spPr>
          <a:xfrm>
            <a:off x="5089275" y="2897488"/>
            <a:ext cx="2132350" cy="1445525"/>
          </a:xfrm>
          <a:prstGeom prst="rect">
            <a:avLst/>
          </a:prstGeom>
          <a:noFill/>
          <a:ln>
            <a:noFill/>
          </a:ln>
        </p:spPr>
      </p:pic>
      <p:cxnSp>
        <p:nvCxnSpPr>
          <p:cNvPr id="1078" name="Google Shape;1078;p117"/>
          <p:cNvCxnSpPr/>
          <p:nvPr/>
        </p:nvCxnSpPr>
        <p:spPr>
          <a:xfrm>
            <a:off x="4001750" y="3617400"/>
            <a:ext cx="888600" cy="5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1000"/>
                                        <p:tgtEl>
                                          <p:spTgt spid="10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18"/>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84" name="Google Shape;1084;p118"/>
          <p:cNvSpPr txBox="1"/>
          <p:nvPr/>
        </p:nvSpPr>
        <p:spPr>
          <a:xfrm>
            <a:off x="290825" y="795975"/>
            <a:ext cx="84696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085" name="Google Shape;1085;p118"/>
          <p:cNvSpPr txBox="1"/>
          <p:nvPr/>
        </p:nvSpPr>
        <p:spPr>
          <a:xfrm>
            <a:off x="868600" y="13650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  CloudWatch Events Source </a:t>
            </a:r>
            <a:endParaRPr sz="2800">
              <a:solidFill>
                <a:srgbClr val="FF7A00"/>
              </a:solidFill>
              <a:latin typeface="EB Garamond"/>
              <a:ea typeface="EB Garamond"/>
              <a:cs typeface="EB Garamond"/>
              <a:sym typeface="EB Garamond"/>
            </a:endParaRPr>
          </a:p>
        </p:txBody>
      </p:sp>
      <p:sp>
        <p:nvSpPr>
          <p:cNvPr id="1086" name="Google Shape;1086;p118"/>
          <p:cNvSpPr txBox="1"/>
          <p:nvPr/>
        </p:nvSpPr>
        <p:spPr>
          <a:xfrm>
            <a:off x="5801125" y="2336875"/>
            <a:ext cx="3232200" cy="20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Deployment__Management_copy_CloudWatch-128.png" id="1087" name="Google Shape;1087;p118"/>
          <p:cNvPicPr preferRelativeResize="0"/>
          <p:nvPr/>
        </p:nvPicPr>
        <p:blipFill>
          <a:blip r:embed="rId3">
            <a:alphaModFix/>
          </a:blip>
          <a:stretch>
            <a:fillRect/>
          </a:stretch>
        </p:blipFill>
        <p:spPr>
          <a:xfrm>
            <a:off x="3932588" y="1636200"/>
            <a:ext cx="1186075" cy="1186050"/>
          </a:xfrm>
          <a:prstGeom prst="rect">
            <a:avLst/>
          </a:prstGeom>
          <a:noFill/>
          <a:ln>
            <a:noFill/>
          </a:ln>
        </p:spPr>
      </p:pic>
      <p:pic>
        <p:nvPicPr>
          <p:cNvPr descr="Non-Service_Specific_copy_Traditional_Server-128.png" id="1088" name="Google Shape;1088;p118"/>
          <p:cNvPicPr preferRelativeResize="0"/>
          <p:nvPr/>
        </p:nvPicPr>
        <p:blipFill>
          <a:blip r:embed="rId4">
            <a:alphaModFix/>
          </a:blip>
          <a:stretch>
            <a:fillRect/>
          </a:stretch>
        </p:blipFill>
        <p:spPr>
          <a:xfrm>
            <a:off x="580375" y="917025"/>
            <a:ext cx="914925" cy="914925"/>
          </a:xfrm>
          <a:prstGeom prst="rect">
            <a:avLst/>
          </a:prstGeom>
          <a:noFill/>
          <a:ln>
            <a:noFill/>
          </a:ln>
        </p:spPr>
      </p:pic>
      <p:pic>
        <p:nvPicPr>
          <p:cNvPr descr="AWS+CloudTrail.png" id="1089" name="Google Shape;1089;p118"/>
          <p:cNvPicPr preferRelativeResize="0"/>
          <p:nvPr/>
        </p:nvPicPr>
        <p:blipFill>
          <a:blip r:embed="rId5">
            <a:alphaModFix/>
          </a:blip>
          <a:stretch>
            <a:fillRect/>
          </a:stretch>
        </p:blipFill>
        <p:spPr>
          <a:xfrm>
            <a:off x="786997" y="2138275"/>
            <a:ext cx="501675" cy="605800"/>
          </a:xfrm>
          <a:prstGeom prst="rect">
            <a:avLst/>
          </a:prstGeom>
          <a:noFill/>
          <a:ln>
            <a:noFill/>
          </a:ln>
        </p:spPr>
      </p:pic>
      <p:pic>
        <p:nvPicPr>
          <p:cNvPr descr="2000px-AWS_Simple_Icons_Virtual_Private_Cloud.svg.png" id="1090" name="Google Shape;1090;p118"/>
          <p:cNvPicPr preferRelativeResize="0"/>
          <p:nvPr/>
        </p:nvPicPr>
        <p:blipFill>
          <a:blip r:embed="rId6">
            <a:alphaModFix/>
          </a:blip>
          <a:stretch>
            <a:fillRect/>
          </a:stretch>
        </p:blipFill>
        <p:spPr>
          <a:xfrm>
            <a:off x="700700" y="3184546"/>
            <a:ext cx="864300" cy="864300"/>
          </a:xfrm>
          <a:prstGeom prst="rect">
            <a:avLst/>
          </a:prstGeom>
          <a:noFill/>
          <a:ln>
            <a:noFill/>
          </a:ln>
        </p:spPr>
      </p:pic>
      <p:sp>
        <p:nvSpPr>
          <p:cNvPr id="1091" name="Google Shape;1091;p118"/>
          <p:cNvSpPr txBox="1"/>
          <p:nvPr/>
        </p:nvSpPr>
        <p:spPr>
          <a:xfrm>
            <a:off x="335500" y="795975"/>
            <a:ext cx="84696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480"/>
              </a:spcBef>
              <a:spcAft>
                <a:spcPts val="0"/>
              </a:spcAft>
              <a:buClr>
                <a:srgbClr val="666666"/>
              </a:buClr>
              <a:buSzPts val="1800"/>
              <a:buFont typeface="EB Garamond"/>
              <a:buChar char="-"/>
            </a:pPr>
            <a:r>
              <a:t/>
            </a:r>
            <a:endParaRPr sz="1800">
              <a:solidFill>
                <a:srgbClr val="666666"/>
              </a:solidFill>
              <a:latin typeface="EB Garamond"/>
              <a:ea typeface="EB Garamond"/>
              <a:cs typeface="EB Garamond"/>
              <a:sym typeface="EB Garamond"/>
            </a:endParaRPr>
          </a:p>
        </p:txBody>
      </p:sp>
      <p:cxnSp>
        <p:nvCxnSpPr>
          <p:cNvPr id="1092" name="Google Shape;1092;p118"/>
          <p:cNvCxnSpPr/>
          <p:nvPr/>
        </p:nvCxnSpPr>
        <p:spPr>
          <a:xfrm>
            <a:off x="3652125" y="1585400"/>
            <a:ext cx="0" cy="1585200"/>
          </a:xfrm>
          <a:prstGeom prst="straightConnector1">
            <a:avLst/>
          </a:prstGeom>
          <a:noFill/>
          <a:ln cap="flat" cmpd="sng" w="9525">
            <a:solidFill>
              <a:srgbClr val="FF0000"/>
            </a:solidFill>
            <a:prstDash val="dash"/>
            <a:round/>
            <a:headEnd len="med" w="med" type="none"/>
            <a:tailEnd len="med" w="med" type="none"/>
          </a:ln>
        </p:spPr>
      </p:cxnSp>
      <p:cxnSp>
        <p:nvCxnSpPr>
          <p:cNvPr id="1093" name="Google Shape;1093;p118"/>
          <p:cNvCxnSpPr/>
          <p:nvPr/>
        </p:nvCxnSpPr>
        <p:spPr>
          <a:xfrm>
            <a:off x="5507450" y="1608800"/>
            <a:ext cx="0" cy="1585200"/>
          </a:xfrm>
          <a:prstGeom prst="straightConnector1">
            <a:avLst/>
          </a:prstGeom>
          <a:noFill/>
          <a:ln cap="flat" cmpd="sng" w="9525">
            <a:solidFill>
              <a:srgbClr val="FF0000"/>
            </a:solidFill>
            <a:prstDash val="dash"/>
            <a:round/>
            <a:headEnd len="med" w="med" type="none"/>
            <a:tailEnd len="med" w="med" type="none"/>
          </a:ln>
        </p:spPr>
      </p:cxnSp>
      <p:cxnSp>
        <p:nvCxnSpPr>
          <p:cNvPr id="1094" name="Google Shape;1094;p118"/>
          <p:cNvCxnSpPr/>
          <p:nvPr/>
        </p:nvCxnSpPr>
        <p:spPr>
          <a:xfrm flipH="1" rot="10800000">
            <a:off x="3652125" y="1608900"/>
            <a:ext cx="1855200" cy="23400"/>
          </a:xfrm>
          <a:prstGeom prst="straightConnector1">
            <a:avLst/>
          </a:prstGeom>
          <a:noFill/>
          <a:ln cap="flat" cmpd="sng" w="9525">
            <a:solidFill>
              <a:srgbClr val="FF0000"/>
            </a:solidFill>
            <a:prstDash val="dash"/>
            <a:round/>
            <a:headEnd len="med" w="med" type="none"/>
            <a:tailEnd len="med" w="med" type="none"/>
          </a:ln>
        </p:spPr>
      </p:cxnSp>
      <p:cxnSp>
        <p:nvCxnSpPr>
          <p:cNvPr id="1095" name="Google Shape;1095;p118"/>
          <p:cNvCxnSpPr/>
          <p:nvPr/>
        </p:nvCxnSpPr>
        <p:spPr>
          <a:xfrm>
            <a:off x="3652125" y="3158900"/>
            <a:ext cx="1843500" cy="11700"/>
          </a:xfrm>
          <a:prstGeom prst="straightConnector1">
            <a:avLst/>
          </a:prstGeom>
          <a:noFill/>
          <a:ln cap="flat" cmpd="sng" w="9525">
            <a:solidFill>
              <a:srgbClr val="FF0000"/>
            </a:solidFill>
            <a:prstDash val="dash"/>
            <a:round/>
            <a:headEnd len="med" w="med" type="none"/>
            <a:tailEnd len="med" w="med" type="none"/>
          </a:ln>
        </p:spPr>
      </p:cxnSp>
      <p:cxnSp>
        <p:nvCxnSpPr>
          <p:cNvPr id="1096" name="Google Shape;1096;p118"/>
          <p:cNvCxnSpPr/>
          <p:nvPr/>
        </p:nvCxnSpPr>
        <p:spPr>
          <a:xfrm>
            <a:off x="5617950" y="2345625"/>
            <a:ext cx="864300" cy="6000"/>
          </a:xfrm>
          <a:prstGeom prst="straightConnector1">
            <a:avLst/>
          </a:prstGeom>
          <a:noFill/>
          <a:ln cap="flat" cmpd="sng" w="28575">
            <a:solidFill>
              <a:schemeClr val="dk2"/>
            </a:solidFill>
            <a:prstDash val="solid"/>
            <a:round/>
            <a:headEnd len="med" w="med" type="none"/>
            <a:tailEnd len="med" w="med" type="stealth"/>
          </a:ln>
        </p:spPr>
      </p:cxnSp>
      <p:cxnSp>
        <p:nvCxnSpPr>
          <p:cNvPr id="1097" name="Google Shape;1097;p118"/>
          <p:cNvCxnSpPr/>
          <p:nvPr/>
        </p:nvCxnSpPr>
        <p:spPr>
          <a:xfrm>
            <a:off x="1435825" y="1432400"/>
            <a:ext cx="2239800" cy="892800"/>
          </a:xfrm>
          <a:prstGeom prst="straightConnector1">
            <a:avLst/>
          </a:prstGeom>
          <a:noFill/>
          <a:ln cap="flat" cmpd="sng" w="19050">
            <a:solidFill>
              <a:schemeClr val="dk2"/>
            </a:solidFill>
            <a:prstDash val="dot"/>
            <a:round/>
            <a:headEnd len="med" w="med" type="none"/>
            <a:tailEnd len="med" w="med" type="stealth"/>
          </a:ln>
        </p:spPr>
      </p:cxnSp>
      <p:cxnSp>
        <p:nvCxnSpPr>
          <p:cNvPr id="1098" name="Google Shape;1098;p118"/>
          <p:cNvCxnSpPr/>
          <p:nvPr/>
        </p:nvCxnSpPr>
        <p:spPr>
          <a:xfrm>
            <a:off x="1597075" y="2372125"/>
            <a:ext cx="2008200" cy="47100"/>
          </a:xfrm>
          <a:prstGeom prst="straightConnector1">
            <a:avLst/>
          </a:prstGeom>
          <a:noFill/>
          <a:ln cap="flat" cmpd="sng" w="19050">
            <a:solidFill>
              <a:schemeClr val="dk2"/>
            </a:solidFill>
            <a:prstDash val="dot"/>
            <a:round/>
            <a:headEnd len="med" w="med" type="none"/>
            <a:tailEnd len="med" w="med" type="stealth"/>
          </a:ln>
        </p:spPr>
      </p:cxnSp>
      <p:cxnSp>
        <p:nvCxnSpPr>
          <p:cNvPr id="1099" name="Google Shape;1099;p118"/>
          <p:cNvCxnSpPr/>
          <p:nvPr/>
        </p:nvCxnSpPr>
        <p:spPr>
          <a:xfrm flipH="1" rot="10800000">
            <a:off x="1643775" y="2548413"/>
            <a:ext cx="1973100" cy="1061400"/>
          </a:xfrm>
          <a:prstGeom prst="straightConnector1">
            <a:avLst/>
          </a:prstGeom>
          <a:noFill/>
          <a:ln cap="flat" cmpd="sng" w="19050">
            <a:solidFill>
              <a:schemeClr val="dk2"/>
            </a:solidFill>
            <a:prstDash val="dot"/>
            <a:round/>
            <a:headEnd len="med" w="med" type="none"/>
            <a:tailEnd len="med" w="med" type="stealth"/>
          </a:ln>
        </p:spPr>
      </p:cxnSp>
      <p:pic>
        <p:nvPicPr>
          <p:cNvPr descr="CW-events.png" id="1100" name="Google Shape;1100;p118"/>
          <p:cNvPicPr preferRelativeResize="0"/>
          <p:nvPr/>
        </p:nvPicPr>
        <p:blipFill>
          <a:blip r:embed="rId7">
            <a:alphaModFix/>
          </a:blip>
          <a:stretch>
            <a:fillRect/>
          </a:stretch>
        </p:blipFill>
        <p:spPr>
          <a:xfrm>
            <a:off x="6714550" y="1474282"/>
            <a:ext cx="1973100" cy="1854242"/>
          </a:xfrm>
          <a:prstGeom prst="rect">
            <a:avLst/>
          </a:prstGeom>
          <a:noFill/>
          <a:ln>
            <a:noFill/>
          </a:ln>
        </p:spPr>
      </p:pic>
      <p:sp>
        <p:nvSpPr>
          <p:cNvPr id="1101" name="Google Shape;1101;p118"/>
          <p:cNvSpPr txBox="1"/>
          <p:nvPr/>
        </p:nvSpPr>
        <p:spPr>
          <a:xfrm>
            <a:off x="610900" y="2822250"/>
            <a:ext cx="11859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CloudTrail</a:t>
            </a:r>
            <a:endParaRPr b="1">
              <a:solidFill>
                <a:srgbClr val="666666"/>
              </a:solidFill>
            </a:endParaRPr>
          </a:p>
        </p:txBody>
      </p:sp>
      <p:sp>
        <p:nvSpPr>
          <p:cNvPr id="1102" name="Google Shape;1102;p118"/>
          <p:cNvSpPr txBox="1"/>
          <p:nvPr/>
        </p:nvSpPr>
        <p:spPr>
          <a:xfrm>
            <a:off x="445002" y="1628425"/>
            <a:ext cx="13518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Server Logs</a:t>
            </a:r>
            <a:endParaRPr b="1">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19"/>
          <p:cNvSpPr txBox="1"/>
          <p:nvPr>
            <p:ph type="ctrTitle"/>
          </p:nvPr>
        </p:nvSpPr>
        <p:spPr>
          <a:xfrm>
            <a:off x="224075" y="1573300"/>
            <a:ext cx="86676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latin typeface="EB Garamond"/>
                <a:ea typeface="EB Garamond"/>
                <a:cs typeface="EB Garamond"/>
                <a:sym typeface="EB Garamond"/>
              </a:rPr>
              <a:t>     Simple Notification Service </a:t>
            </a:r>
            <a:endParaRPr>
              <a:solidFill>
                <a:srgbClr val="666666"/>
              </a:solidFill>
              <a:latin typeface="EB Garamond"/>
              <a:ea typeface="EB Garamond"/>
              <a:cs typeface="EB Garamond"/>
              <a:sym typeface="EB Garamond"/>
            </a:endParaRPr>
          </a:p>
        </p:txBody>
      </p:sp>
      <p:sp>
        <p:nvSpPr>
          <p:cNvPr id="1108" name="Google Shape;1108;p11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Notification Service</a:t>
            </a:r>
            <a:endParaRPr>
              <a:solidFill>
                <a:srgbClr val="FF7A00"/>
              </a:solidFill>
              <a:latin typeface="EB Garamond"/>
              <a:ea typeface="EB Garamond"/>
              <a:cs typeface="EB Garamond"/>
              <a:sym typeface="EB Garamond"/>
            </a:endParaRPr>
          </a:p>
        </p:txBody>
      </p:sp>
      <p:cxnSp>
        <p:nvCxnSpPr>
          <p:cNvPr id="1109" name="Google Shape;1109;p11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10" name="Google Shape;1110;p11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0"/>
          <p:cNvSpPr txBox="1"/>
          <p:nvPr>
            <p:ph idx="1" type="subTitle"/>
          </p:nvPr>
        </p:nvSpPr>
        <p:spPr>
          <a:xfrm>
            <a:off x="0" y="8240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Message</a:t>
            </a:r>
            <a:endParaRPr>
              <a:solidFill>
                <a:srgbClr val="FF7A00"/>
              </a:solidFill>
              <a:latin typeface="EB Garamond"/>
              <a:ea typeface="EB Garamond"/>
              <a:cs typeface="EB Garamond"/>
              <a:sym typeface="EB Garamond"/>
            </a:endParaRPr>
          </a:p>
        </p:txBody>
      </p:sp>
      <p:sp>
        <p:nvSpPr>
          <p:cNvPr id="1116" name="Google Shape;1116;p12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17" name="Google Shape;1117;p120"/>
          <p:cNvSpPr txBox="1"/>
          <p:nvPr/>
        </p:nvSpPr>
        <p:spPr>
          <a:xfrm>
            <a:off x="234125" y="793275"/>
            <a:ext cx="7984200" cy="1595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SNS </a:t>
            </a:r>
            <a:r>
              <a:rPr lang="en" sz="1800">
                <a:solidFill>
                  <a:srgbClr val="666666"/>
                </a:solidFill>
                <a:latin typeface="EB Garamond"/>
                <a:ea typeface="EB Garamond"/>
                <a:cs typeface="EB Garamond"/>
                <a:sym typeface="EB Garamond"/>
              </a:rPr>
              <a:t>stands for simple notification service.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SNS is a fully managed messaging and mobile notification service for delivering messages to the subscribed endpoints.</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c9345f899af190af5a8642b356e31e62.jpg" id="1118" name="Google Shape;1118;p120"/>
          <p:cNvPicPr preferRelativeResize="0"/>
          <p:nvPr/>
        </p:nvPicPr>
        <p:blipFill>
          <a:blip r:embed="rId3">
            <a:alphaModFix/>
          </a:blip>
          <a:stretch>
            <a:fillRect/>
          </a:stretch>
        </p:blipFill>
        <p:spPr>
          <a:xfrm>
            <a:off x="1828234" y="2772326"/>
            <a:ext cx="885125" cy="885125"/>
          </a:xfrm>
          <a:prstGeom prst="rect">
            <a:avLst/>
          </a:prstGeom>
          <a:noFill/>
          <a:ln>
            <a:noFill/>
          </a:ln>
        </p:spPr>
      </p:pic>
      <p:sp>
        <p:nvSpPr>
          <p:cNvPr id="1119" name="Google Shape;1119;p120"/>
          <p:cNvSpPr/>
          <p:nvPr/>
        </p:nvSpPr>
        <p:spPr>
          <a:xfrm>
            <a:off x="3891784" y="2985389"/>
            <a:ext cx="469500" cy="459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20"/>
          <p:cNvSpPr/>
          <p:nvPr/>
        </p:nvSpPr>
        <p:spPr>
          <a:xfrm>
            <a:off x="6312336" y="2721113"/>
            <a:ext cx="360558" cy="45900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1" name="Google Shape;1121;p120"/>
          <p:cNvCxnSpPr/>
          <p:nvPr/>
        </p:nvCxnSpPr>
        <p:spPr>
          <a:xfrm flipH="1" rot="10800000">
            <a:off x="2713359" y="3210839"/>
            <a:ext cx="1027500" cy="8100"/>
          </a:xfrm>
          <a:prstGeom prst="straightConnector1">
            <a:avLst/>
          </a:prstGeom>
          <a:noFill/>
          <a:ln cap="flat" cmpd="sng" w="19050">
            <a:solidFill>
              <a:schemeClr val="dk2"/>
            </a:solidFill>
            <a:prstDash val="solid"/>
            <a:round/>
            <a:headEnd len="med" w="med" type="none"/>
            <a:tailEnd len="med" w="med" type="stealth"/>
          </a:ln>
        </p:spPr>
      </p:cxnSp>
      <p:cxnSp>
        <p:nvCxnSpPr>
          <p:cNvPr id="1122" name="Google Shape;1122;p120"/>
          <p:cNvCxnSpPr/>
          <p:nvPr/>
        </p:nvCxnSpPr>
        <p:spPr>
          <a:xfrm flipH="1" rot="10800000">
            <a:off x="4505509" y="3007139"/>
            <a:ext cx="1137600" cy="211800"/>
          </a:xfrm>
          <a:prstGeom prst="straightConnector1">
            <a:avLst/>
          </a:prstGeom>
          <a:noFill/>
          <a:ln cap="flat" cmpd="sng" w="19050">
            <a:solidFill>
              <a:schemeClr val="dk2"/>
            </a:solidFill>
            <a:prstDash val="solid"/>
            <a:round/>
            <a:headEnd len="med" w="med" type="none"/>
            <a:tailEnd len="med" w="med" type="stealth"/>
          </a:ln>
        </p:spPr>
      </p:cxnSp>
      <p:cxnSp>
        <p:nvCxnSpPr>
          <p:cNvPr id="1123" name="Google Shape;1123;p120"/>
          <p:cNvCxnSpPr/>
          <p:nvPr/>
        </p:nvCxnSpPr>
        <p:spPr>
          <a:xfrm>
            <a:off x="4512234" y="3218939"/>
            <a:ext cx="1248900" cy="367500"/>
          </a:xfrm>
          <a:prstGeom prst="straightConnector1">
            <a:avLst/>
          </a:prstGeom>
          <a:noFill/>
          <a:ln cap="flat" cmpd="sng" w="19050">
            <a:solidFill>
              <a:schemeClr val="dk2"/>
            </a:solidFill>
            <a:prstDash val="solid"/>
            <a:round/>
            <a:headEnd len="med" w="med" type="none"/>
            <a:tailEnd len="med" w="med" type="stealth"/>
          </a:ln>
        </p:spPr>
      </p:cxnSp>
      <p:pic>
        <p:nvPicPr>
          <p:cNvPr descr="samsung-galaxy_318-81646.jpg" id="1124" name="Google Shape;1124;p120"/>
          <p:cNvPicPr preferRelativeResize="0"/>
          <p:nvPr/>
        </p:nvPicPr>
        <p:blipFill>
          <a:blip r:embed="rId4">
            <a:alphaModFix/>
          </a:blip>
          <a:stretch>
            <a:fillRect/>
          </a:stretch>
        </p:blipFill>
        <p:spPr>
          <a:xfrm flipH="1">
            <a:off x="6257850" y="3419164"/>
            <a:ext cx="469500" cy="469500"/>
          </a:xfrm>
          <a:prstGeom prst="rect">
            <a:avLst/>
          </a:prstGeom>
          <a:noFill/>
          <a:ln>
            <a:noFill/>
          </a:ln>
        </p:spPr>
      </p:pic>
      <p:pic>
        <p:nvPicPr>
          <p:cNvPr descr="new-email-outline_318-76133.jpg" id="1125" name="Google Shape;1125;p120"/>
          <p:cNvPicPr preferRelativeResize="0"/>
          <p:nvPr/>
        </p:nvPicPr>
        <p:blipFill>
          <a:blip r:embed="rId5">
            <a:alphaModFix/>
          </a:blip>
          <a:stretch>
            <a:fillRect/>
          </a:stretch>
        </p:blipFill>
        <p:spPr>
          <a:xfrm>
            <a:off x="6257859" y="4052364"/>
            <a:ext cx="469500" cy="469500"/>
          </a:xfrm>
          <a:prstGeom prst="rect">
            <a:avLst/>
          </a:prstGeom>
          <a:noFill/>
          <a:ln>
            <a:noFill/>
          </a:ln>
        </p:spPr>
      </p:pic>
      <p:cxnSp>
        <p:nvCxnSpPr>
          <p:cNvPr id="1126" name="Google Shape;1126;p120"/>
          <p:cNvCxnSpPr/>
          <p:nvPr/>
        </p:nvCxnSpPr>
        <p:spPr>
          <a:xfrm>
            <a:off x="4512234" y="3218939"/>
            <a:ext cx="1130700" cy="798300"/>
          </a:xfrm>
          <a:prstGeom prst="straightConnector1">
            <a:avLst/>
          </a:prstGeom>
          <a:noFill/>
          <a:ln cap="flat" cmpd="sng" w="19050">
            <a:solidFill>
              <a:schemeClr val="dk2"/>
            </a:solidFill>
            <a:prstDash val="solid"/>
            <a:round/>
            <a:headEnd len="med" w="med" type="none"/>
            <a:tailEnd len="med" w="med" type="triangle"/>
          </a:ln>
        </p:spPr>
      </p:cxnSp>
      <p:sp>
        <p:nvSpPr>
          <p:cNvPr id="1127" name="Google Shape;1127;p120"/>
          <p:cNvSpPr txBox="1"/>
          <p:nvPr/>
        </p:nvSpPr>
        <p:spPr>
          <a:xfrm>
            <a:off x="3575934" y="3540339"/>
            <a:ext cx="11307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    SNS Topic</a:t>
            </a:r>
            <a:endParaRPr b="1"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1"/>
          <p:cNvSpPr txBox="1"/>
          <p:nvPr>
            <p:ph idx="1" type="subTitle"/>
          </p:nvPr>
        </p:nvSpPr>
        <p:spPr>
          <a:xfrm>
            <a:off x="-79975" y="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Use-Cases for SNS</a:t>
            </a:r>
            <a:endParaRPr>
              <a:solidFill>
                <a:srgbClr val="FF7A00"/>
              </a:solidFill>
              <a:latin typeface="EB Garamond"/>
              <a:ea typeface="EB Garamond"/>
              <a:cs typeface="EB Garamond"/>
              <a:sym typeface="EB Garamond"/>
            </a:endParaRPr>
          </a:p>
        </p:txBody>
      </p:sp>
      <p:sp>
        <p:nvSpPr>
          <p:cNvPr id="1133" name="Google Shape;1133;p12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34" name="Google Shape;1134;p121"/>
          <p:cNvSpPr txBox="1"/>
          <p:nvPr/>
        </p:nvSpPr>
        <p:spPr>
          <a:xfrm>
            <a:off x="364200" y="674950"/>
            <a:ext cx="7984200" cy="1595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38761D"/>
                </a:solidFill>
                <a:latin typeface="EB Garamond"/>
                <a:ea typeface="EB Garamond"/>
                <a:cs typeface="EB Garamond"/>
                <a:sym typeface="EB Garamond"/>
              </a:rPr>
              <a:t>AWS CloudWatch integrates well with SNS.</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Whenever a disk usage of a server exceeds 95%, send an EMAIL and SMS notification to the NOC team.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rPr lang="en" sz="1800">
                <a:solidFill>
                  <a:srgbClr val="666666"/>
                </a:solidFill>
                <a:latin typeface="EB Garamond"/>
                <a:ea typeface="EB Garamond"/>
                <a:cs typeface="EB Garamond"/>
                <a:sym typeface="EB Garamond"/>
              </a:rPr>
              <a:t>Whenever a server load in production is more than 90%, send and email and SMS notification.</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22"/>
          <p:cNvSpPr txBox="1"/>
          <p:nvPr>
            <p:ph type="ctrTitle"/>
          </p:nvPr>
        </p:nvSpPr>
        <p:spPr>
          <a:xfrm>
            <a:off x="224075" y="1573300"/>
            <a:ext cx="79272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     Serverless Computing </a:t>
            </a:r>
            <a:endParaRPr>
              <a:solidFill>
                <a:srgbClr val="666666"/>
              </a:solidFill>
              <a:latin typeface="EB Garamond"/>
              <a:ea typeface="EB Garamond"/>
              <a:cs typeface="EB Garamond"/>
              <a:sym typeface="EB Garamond"/>
            </a:endParaRPr>
          </a:p>
        </p:txBody>
      </p:sp>
      <p:sp>
        <p:nvSpPr>
          <p:cNvPr id="1140" name="Google Shape;1140;p122"/>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Cloud is not on Clouds</a:t>
            </a:r>
            <a:endParaRPr>
              <a:solidFill>
                <a:srgbClr val="FF7A00"/>
              </a:solidFill>
              <a:latin typeface="EB Garamond"/>
              <a:ea typeface="EB Garamond"/>
              <a:cs typeface="EB Garamond"/>
              <a:sym typeface="EB Garamond"/>
            </a:endParaRPr>
          </a:p>
        </p:txBody>
      </p:sp>
      <p:cxnSp>
        <p:nvCxnSpPr>
          <p:cNvPr id="1141" name="Google Shape;1141;p122"/>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42" name="Google Shape;1142;p122"/>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23"/>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Let’s look into traditional architecture</a:t>
            </a:r>
            <a:endParaRPr>
              <a:solidFill>
                <a:srgbClr val="FF7A00"/>
              </a:solidFill>
              <a:latin typeface="EB Garamond"/>
              <a:ea typeface="EB Garamond"/>
              <a:cs typeface="EB Garamond"/>
              <a:sym typeface="EB Garamond"/>
            </a:endParaRPr>
          </a:p>
        </p:txBody>
      </p:sp>
      <p:sp>
        <p:nvSpPr>
          <p:cNvPr id="1148" name="Google Shape;1148;p12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49" name="Google Shape;1149;p123"/>
          <p:cNvSpPr txBox="1"/>
          <p:nvPr/>
        </p:nvSpPr>
        <p:spPr>
          <a:xfrm>
            <a:off x="264525" y="618850"/>
            <a:ext cx="84438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sz="1800">
              <a:solidFill>
                <a:srgbClr val="6AA84F"/>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AA84F"/>
                </a:solidFill>
                <a:latin typeface="EB Garamond"/>
                <a:ea typeface="EB Garamond"/>
                <a:cs typeface="EB Garamond"/>
                <a:sym typeface="EB Garamond"/>
              </a:rPr>
              <a:t>Cloud from behind the scenes is data center only. </a:t>
            </a:r>
            <a:endParaRPr sz="1800">
              <a:solidFill>
                <a:srgbClr val="1155CC"/>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a_cloud_virtualization.png" id="1150" name="Google Shape;1150;p123"/>
          <p:cNvPicPr preferRelativeResize="0"/>
          <p:nvPr/>
        </p:nvPicPr>
        <p:blipFill>
          <a:blip r:embed="rId3">
            <a:alphaModFix/>
          </a:blip>
          <a:stretch>
            <a:fillRect/>
          </a:stretch>
        </p:blipFill>
        <p:spPr>
          <a:xfrm>
            <a:off x="1679438" y="2039600"/>
            <a:ext cx="3263575" cy="25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